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3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BED2395-DF51-50AD-ADAA-1D0EDA482F51}"/>
              </a:ext>
            </a:extLst>
          </p:cNvPr>
          <p:cNvSpPr>
            <a:spLocks noGrp="1"/>
          </p:cNvSpPr>
          <p:nvPr>
            <p:ph type="dt" sz="half" idx="10"/>
          </p:nvPr>
        </p:nvSpPr>
        <p:spPr/>
        <p:txBody>
          <a:bodyPr/>
          <a:lstStyle>
            <a:lvl1pPr>
              <a:defRPr/>
            </a:lvl1pPr>
          </a:lstStyle>
          <a:p>
            <a:pPr>
              <a:defRPr/>
            </a:pPr>
            <a:endParaRPr lang="en-US" altLang="fr-FR"/>
          </a:p>
        </p:txBody>
      </p:sp>
      <p:sp>
        <p:nvSpPr>
          <p:cNvPr id="5" name="Espace réservé du pied de page 4">
            <a:extLst>
              <a:ext uri="{FF2B5EF4-FFF2-40B4-BE49-F238E27FC236}">
                <a16:creationId xmlns:a16="http://schemas.microsoft.com/office/drawing/2014/main" id="{467735E7-2273-B449-9C98-C0A2E596F5CA}"/>
              </a:ext>
            </a:extLst>
          </p:cNvPr>
          <p:cNvSpPr>
            <a:spLocks noGrp="1"/>
          </p:cNvSpPr>
          <p:nvPr>
            <p:ph type="ftr" sz="quarter" idx="11"/>
          </p:nvPr>
        </p:nvSpPr>
        <p:spPr/>
        <p:txBody>
          <a:bodyPr/>
          <a:lstStyle>
            <a:lvl1pPr>
              <a:defRPr/>
            </a:lvl1pPr>
          </a:lstStyle>
          <a:p>
            <a:pPr>
              <a:defRPr/>
            </a:pPr>
            <a:endParaRPr lang="en-US" altLang="fr-FR"/>
          </a:p>
        </p:txBody>
      </p:sp>
      <p:sp>
        <p:nvSpPr>
          <p:cNvPr id="6" name="Espace réservé du numéro de diapositive 5">
            <a:extLst>
              <a:ext uri="{FF2B5EF4-FFF2-40B4-BE49-F238E27FC236}">
                <a16:creationId xmlns:a16="http://schemas.microsoft.com/office/drawing/2014/main" id="{E90C670D-2926-AAD7-2F71-C5904496A370}"/>
              </a:ext>
            </a:extLst>
          </p:cNvPr>
          <p:cNvSpPr>
            <a:spLocks noGrp="1"/>
          </p:cNvSpPr>
          <p:nvPr>
            <p:ph type="sldNum" sz="quarter" idx="12"/>
          </p:nvPr>
        </p:nvSpPr>
        <p:spPr/>
        <p:txBody>
          <a:bodyPr/>
          <a:lstStyle>
            <a:lvl1pPr>
              <a:defRPr smtClean="0"/>
            </a:lvl1pPr>
          </a:lstStyle>
          <a:p>
            <a:pPr>
              <a:defRPr/>
            </a:pPr>
            <a:fld id="{99FA393D-1888-46E6-8DDC-B12CB7485190}" type="slidenum">
              <a:rPr lang="en-US" altLang="fr-FR"/>
              <a:pPr>
                <a:defRPr/>
              </a:pPr>
              <a:t>‹N°›</a:t>
            </a:fld>
            <a:endParaRPr lang="en-US" altLang="fr-FR"/>
          </a:p>
        </p:txBody>
      </p:sp>
    </p:spTree>
    <p:extLst>
      <p:ext uri="{BB962C8B-B14F-4D97-AF65-F5344CB8AC3E}">
        <p14:creationId xmlns:p14="http://schemas.microsoft.com/office/powerpoint/2010/main" val="3394663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5F374F2-EF72-EBB5-6973-F6D13D36F689}"/>
              </a:ext>
            </a:extLst>
          </p:cNvPr>
          <p:cNvSpPr>
            <a:spLocks noGrp="1"/>
          </p:cNvSpPr>
          <p:nvPr>
            <p:ph type="dt" sz="half" idx="10"/>
          </p:nvPr>
        </p:nvSpPr>
        <p:spPr/>
        <p:txBody>
          <a:bodyPr/>
          <a:lstStyle>
            <a:lvl1pPr>
              <a:defRPr/>
            </a:lvl1pPr>
          </a:lstStyle>
          <a:p>
            <a:pPr>
              <a:defRPr/>
            </a:pPr>
            <a:endParaRPr lang="en-US" altLang="fr-FR"/>
          </a:p>
        </p:txBody>
      </p:sp>
      <p:sp>
        <p:nvSpPr>
          <p:cNvPr id="5" name="Espace réservé du pied de page 4">
            <a:extLst>
              <a:ext uri="{FF2B5EF4-FFF2-40B4-BE49-F238E27FC236}">
                <a16:creationId xmlns:a16="http://schemas.microsoft.com/office/drawing/2014/main" id="{A0B92F02-DF0F-9874-91B1-30DB263F30F8}"/>
              </a:ext>
            </a:extLst>
          </p:cNvPr>
          <p:cNvSpPr>
            <a:spLocks noGrp="1"/>
          </p:cNvSpPr>
          <p:nvPr>
            <p:ph type="ftr" sz="quarter" idx="11"/>
          </p:nvPr>
        </p:nvSpPr>
        <p:spPr/>
        <p:txBody>
          <a:bodyPr/>
          <a:lstStyle>
            <a:lvl1pPr>
              <a:defRPr/>
            </a:lvl1pPr>
          </a:lstStyle>
          <a:p>
            <a:pPr>
              <a:defRPr/>
            </a:pPr>
            <a:endParaRPr lang="en-US" altLang="fr-FR"/>
          </a:p>
        </p:txBody>
      </p:sp>
      <p:sp>
        <p:nvSpPr>
          <p:cNvPr id="6" name="Espace réservé du numéro de diapositive 5">
            <a:extLst>
              <a:ext uri="{FF2B5EF4-FFF2-40B4-BE49-F238E27FC236}">
                <a16:creationId xmlns:a16="http://schemas.microsoft.com/office/drawing/2014/main" id="{DE6E75A5-AC2B-9EEB-4CAD-FFFD5048BEC1}"/>
              </a:ext>
            </a:extLst>
          </p:cNvPr>
          <p:cNvSpPr>
            <a:spLocks noGrp="1"/>
          </p:cNvSpPr>
          <p:nvPr>
            <p:ph type="sldNum" sz="quarter" idx="12"/>
          </p:nvPr>
        </p:nvSpPr>
        <p:spPr/>
        <p:txBody>
          <a:bodyPr/>
          <a:lstStyle>
            <a:lvl1pPr>
              <a:defRPr smtClean="0"/>
            </a:lvl1pPr>
          </a:lstStyle>
          <a:p>
            <a:pPr>
              <a:defRPr/>
            </a:pPr>
            <a:fld id="{0AAF1061-305D-4700-B7BA-5E1EF5A446A4}" type="slidenum">
              <a:rPr lang="en-US" altLang="fr-FR"/>
              <a:pPr>
                <a:defRPr/>
              </a:pPr>
              <a:t>‹N°›</a:t>
            </a:fld>
            <a:endParaRPr lang="en-US" altLang="fr-FR"/>
          </a:p>
        </p:txBody>
      </p:sp>
    </p:spTree>
    <p:extLst>
      <p:ext uri="{BB962C8B-B14F-4D97-AF65-F5344CB8AC3E}">
        <p14:creationId xmlns:p14="http://schemas.microsoft.com/office/powerpoint/2010/main" val="1333227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503BC0-83F9-C999-D2BA-EB9621111660}"/>
              </a:ext>
            </a:extLst>
          </p:cNvPr>
          <p:cNvSpPr>
            <a:spLocks noGrp="1"/>
          </p:cNvSpPr>
          <p:nvPr>
            <p:ph type="dt" sz="half" idx="10"/>
          </p:nvPr>
        </p:nvSpPr>
        <p:spPr/>
        <p:txBody>
          <a:bodyPr/>
          <a:lstStyle>
            <a:lvl1pPr>
              <a:defRPr/>
            </a:lvl1pPr>
          </a:lstStyle>
          <a:p>
            <a:pPr>
              <a:defRPr/>
            </a:pPr>
            <a:endParaRPr lang="en-US" altLang="fr-FR"/>
          </a:p>
        </p:txBody>
      </p:sp>
      <p:sp>
        <p:nvSpPr>
          <p:cNvPr id="5" name="Espace réservé du pied de page 4">
            <a:extLst>
              <a:ext uri="{FF2B5EF4-FFF2-40B4-BE49-F238E27FC236}">
                <a16:creationId xmlns:a16="http://schemas.microsoft.com/office/drawing/2014/main" id="{B94299A8-AAC0-AF11-20CA-E1923B8142F0}"/>
              </a:ext>
            </a:extLst>
          </p:cNvPr>
          <p:cNvSpPr>
            <a:spLocks noGrp="1"/>
          </p:cNvSpPr>
          <p:nvPr>
            <p:ph type="ftr" sz="quarter" idx="11"/>
          </p:nvPr>
        </p:nvSpPr>
        <p:spPr/>
        <p:txBody>
          <a:bodyPr/>
          <a:lstStyle>
            <a:lvl1pPr>
              <a:defRPr/>
            </a:lvl1pPr>
          </a:lstStyle>
          <a:p>
            <a:pPr>
              <a:defRPr/>
            </a:pPr>
            <a:endParaRPr lang="en-US" altLang="fr-FR"/>
          </a:p>
        </p:txBody>
      </p:sp>
      <p:sp>
        <p:nvSpPr>
          <p:cNvPr id="6" name="Espace réservé du numéro de diapositive 5">
            <a:extLst>
              <a:ext uri="{FF2B5EF4-FFF2-40B4-BE49-F238E27FC236}">
                <a16:creationId xmlns:a16="http://schemas.microsoft.com/office/drawing/2014/main" id="{73DAFE0D-B264-ACAC-A7B6-56B5CF2336EA}"/>
              </a:ext>
            </a:extLst>
          </p:cNvPr>
          <p:cNvSpPr>
            <a:spLocks noGrp="1"/>
          </p:cNvSpPr>
          <p:nvPr>
            <p:ph type="sldNum" sz="quarter" idx="12"/>
          </p:nvPr>
        </p:nvSpPr>
        <p:spPr/>
        <p:txBody>
          <a:bodyPr/>
          <a:lstStyle>
            <a:lvl1pPr>
              <a:defRPr smtClean="0"/>
            </a:lvl1pPr>
          </a:lstStyle>
          <a:p>
            <a:pPr>
              <a:defRPr/>
            </a:pPr>
            <a:fld id="{44BA699E-2B55-4D13-9006-97002F00BE05}" type="slidenum">
              <a:rPr lang="en-US" altLang="fr-FR"/>
              <a:pPr>
                <a:defRPr/>
              </a:pPr>
              <a:t>‹N°›</a:t>
            </a:fld>
            <a:endParaRPr lang="en-US" altLang="fr-FR"/>
          </a:p>
        </p:txBody>
      </p:sp>
    </p:spTree>
    <p:extLst>
      <p:ext uri="{BB962C8B-B14F-4D97-AF65-F5344CB8AC3E}">
        <p14:creationId xmlns:p14="http://schemas.microsoft.com/office/powerpoint/2010/main" val="222026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DC5205-699C-2340-4D82-05A91FCB8263}"/>
              </a:ext>
            </a:extLst>
          </p:cNvPr>
          <p:cNvSpPr>
            <a:spLocks noGrp="1"/>
          </p:cNvSpPr>
          <p:nvPr>
            <p:ph type="dt" sz="half" idx="10"/>
          </p:nvPr>
        </p:nvSpPr>
        <p:spPr/>
        <p:txBody>
          <a:bodyPr/>
          <a:lstStyle>
            <a:lvl1pPr>
              <a:defRPr/>
            </a:lvl1pPr>
          </a:lstStyle>
          <a:p>
            <a:pPr>
              <a:defRPr/>
            </a:pPr>
            <a:endParaRPr lang="en-US" altLang="fr-FR"/>
          </a:p>
        </p:txBody>
      </p:sp>
      <p:sp>
        <p:nvSpPr>
          <p:cNvPr id="5" name="Espace réservé du pied de page 4">
            <a:extLst>
              <a:ext uri="{FF2B5EF4-FFF2-40B4-BE49-F238E27FC236}">
                <a16:creationId xmlns:a16="http://schemas.microsoft.com/office/drawing/2014/main" id="{BDD34EBD-2D61-0C9C-EE3E-2A443D2E2354}"/>
              </a:ext>
            </a:extLst>
          </p:cNvPr>
          <p:cNvSpPr>
            <a:spLocks noGrp="1"/>
          </p:cNvSpPr>
          <p:nvPr>
            <p:ph type="ftr" sz="quarter" idx="11"/>
          </p:nvPr>
        </p:nvSpPr>
        <p:spPr/>
        <p:txBody>
          <a:bodyPr/>
          <a:lstStyle>
            <a:lvl1pPr>
              <a:defRPr/>
            </a:lvl1pPr>
          </a:lstStyle>
          <a:p>
            <a:pPr>
              <a:defRPr/>
            </a:pPr>
            <a:endParaRPr lang="en-US" altLang="fr-FR"/>
          </a:p>
        </p:txBody>
      </p:sp>
      <p:sp>
        <p:nvSpPr>
          <p:cNvPr id="6" name="Espace réservé du numéro de diapositive 5">
            <a:extLst>
              <a:ext uri="{FF2B5EF4-FFF2-40B4-BE49-F238E27FC236}">
                <a16:creationId xmlns:a16="http://schemas.microsoft.com/office/drawing/2014/main" id="{70120695-CE8E-5429-1A44-636DCE01913D}"/>
              </a:ext>
            </a:extLst>
          </p:cNvPr>
          <p:cNvSpPr>
            <a:spLocks noGrp="1"/>
          </p:cNvSpPr>
          <p:nvPr>
            <p:ph type="sldNum" sz="quarter" idx="12"/>
          </p:nvPr>
        </p:nvSpPr>
        <p:spPr/>
        <p:txBody>
          <a:bodyPr/>
          <a:lstStyle>
            <a:lvl1pPr>
              <a:defRPr smtClean="0"/>
            </a:lvl1pPr>
          </a:lstStyle>
          <a:p>
            <a:pPr>
              <a:defRPr/>
            </a:pPr>
            <a:fld id="{7A49E2B9-43FD-4416-8B11-F341D372F9C5}" type="slidenum">
              <a:rPr lang="en-US" altLang="fr-FR"/>
              <a:pPr>
                <a:defRPr/>
              </a:pPr>
              <a:t>‹N°›</a:t>
            </a:fld>
            <a:endParaRPr lang="en-US" altLang="fr-FR"/>
          </a:p>
        </p:txBody>
      </p:sp>
    </p:spTree>
    <p:extLst>
      <p:ext uri="{BB962C8B-B14F-4D97-AF65-F5344CB8AC3E}">
        <p14:creationId xmlns:p14="http://schemas.microsoft.com/office/powerpoint/2010/main" val="1774006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80269AF-FB5B-6F99-EBB1-A72ED28FE609}"/>
              </a:ext>
            </a:extLst>
          </p:cNvPr>
          <p:cNvSpPr>
            <a:spLocks noGrp="1"/>
          </p:cNvSpPr>
          <p:nvPr>
            <p:ph type="dt" sz="half" idx="10"/>
          </p:nvPr>
        </p:nvSpPr>
        <p:spPr/>
        <p:txBody>
          <a:bodyPr/>
          <a:lstStyle>
            <a:lvl1pPr>
              <a:defRPr/>
            </a:lvl1pPr>
          </a:lstStyle>
          <a:p>
            <a:pPr>
              <a:defRPr/>
            </a:pPr>
            <a:endParaRPr lang="en-US" altLang="fr-FR"/>
          </a:p>
        </p:txBody>
      </p:sp>
      <p:sp>
        <p:nvSpPr>
          <p:cNvPr id="5" name="Espace réservé du pied de page 4">
            <a:extLst>
              <a:ext uri="{FF2B5EF4-FFF2-40B4-BE49-F238E27FC236}">
                <a16:creationId xmlns:a16="http://schemas.microsoft.com/office/drawing/2014/main" id="{4A3E1BD7-9994-3F87-BCB0-C844DEBE4358}"/>
              </a:ext>
            </a:extLst>
          </p:cNvPr>
          <p:cNvSpPr>
            <a:spLocks noGrp="1"/>
          </p:cNvSpPr>
          <p:nvPr>
            <p:ph type="ftr" sz="quarter" idx="11"/>
          </p:nvPr>
        </p:nvSpPr>
        <p:spPr/>
        <p:txBody>
          <a:bodyPr/>
          <a:lstStyle>
            <a:lvl1pPr>
              <a:defRPr/>
            </a:lvl1pPr>
          </a:lstStyle>
          <a:p>
            <a:pPr>
              <a:defRPr/>
            </a:pPr>
            <a:endParaRPr lang="en-US" altLang="fr-FR"/>
          </a:p>
        </p:txBody>
      </p:sp>
      <p:sp>
        <p:nvSpPr>
          <p:cNvPr id="6" name="Espace réservé du numéro de diapositive 5">
            <a:extLst>
              <a:ext uri="{FF2B5EF4-FFF2-40B4-BE49-F238E27FC236}">
                <a16:creationId xmlns:a16="http://schemas.microsoft.com/office/drawing/2014/main" id="{63961E9B-5A42-AE39-C272-B9988073D703}"/>
              </a:ext>
            </a:extLst>
          </p:cNvPr>
          <p:cNvSpPr>
            <a:spLocks noGrp="1"/>
          </p:cNvSpPr>
          <p:nvPr>
            <p:ph type="sldNum" sz="quarter" idx="12"/>
          </p:nvPr>
        </p:nvSpPr>
        <p:spPr/>
        <p:txBody>
          <a:bodyPr/>
          <a:lstStyle>
            <a:lvl1pPr>
              <a:defRPr smtClean="0"/>
            </a:lvl1pPr>
          </a:lstStyle>
          <a:p>
            <a:pPr>
              <a:defRPr/>
            </a:pPr>
            <a:fld id="{9789B3CA-66BC-49DE-95FB-382D3EEDBDC1}" type="slidenum">
              <a:rPr lang="en-US" altLang="fr-FR"/>
              <a:pPr>
                <a:defRPr/>
              </a:pPr>
              <a:t>‹N°›</a:t>
            </a:fld>
            <a:endParaRPr lang="en-US" altLang="fr-FR"/>
          </a:p>
        </p:txBody>
      </p:sp>
    </p:spTree>
    <p:extLst>
      <p:ext uri="{BB962C8B-B14F-4D97-AF65-F5344CB8AC3E}">
        <p14:creationId xmlns:p14="http://schemas.microsoft.com/office/powerpoint/2010/main" val="3276599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67032E4-D094-AEC8-02C7-B589709EEC14}"/>
              </a:ext>
            </a:extLst>
          </p:cNvPr>
          <p:cNvSpPr>
            <a:spLocks noGrp="1"/>
          </p:cNvSpPr>
          <p:nvPr>
            <p:ph type="dt" sz="half" idx="10"/>
          </p:nvPr>
        </p:nvSpPr>
        <p:spPr/>
        <p:txBody>
          <a:bodyPr/>
          <a:lstStyle>
            <a:lvl1pPr>
              <a:defRPr/>
            </a:lvl1pPr>
          </a:lstStyle>
          <a:p>
            <a:pPr>
              <a:defRPr/>
            </a:pPr>
            <a:endParaRPr lang="en-US" altLang="fr-FR"/>
          </a:p>
        </p:txBody>
      </p:sp>
      <p:sp>
        <p:nvSpPr>
          <p:cNvPr id="6" name="Espace réservé du pied de page 5">
            <a:extLst>
              <a:ext uri="{FF2B5EF4-FFF2-40B4-BE49-F238E27FC236}">
                <a16:creationId xmlns:a16="http://schemas.microsoft.com/office/drawing/2014/main" id="{EC59581A-E3A9-699F-367A-B695E6ED0151}"/>
              </a:ext>
            </a:extLst>
          </p:cNvPr>
          <p:cNvSpPr>
            <a:spLocks noGrp="1"/>
          </p:cNvSpPr>
          <p:nvPr>
            <p:ph type="ftr" sz="quarter" idx="11"/>
          </p:nvPr>
        </p:nvSpPr>
        <p:spPr/>
        <p:txBody>
          <a:bodyPr/>
          <a:lstStyle>
            <a:lvl1pPr>
              <a:defRPr/>
            </a:lvl1pPr>
          </a:lstStyle>
          <a:p>
            <a:pPr>
              <a:defRPr/>
            </a:pPr>
            <a:endParaRPr lang="en-US" altLang="fr-FR"/>
          </a:p>
        </p:txBody>
      </p:sp>
      <p:sp>
        <p:nvSpPr>
          <p:cNvPr id="7" name="Espace réservé du numéro de diapositive 6">
            <a:extLst>
              <a:ext uri="{FF2B5EF4-FFF2-40B4-BE49-F238E27FC236}">
                <a16:creationId xmlns:a16="http://schemas.microsoft.com/office/drawing/2014/main" id="{D55DEFC4-0E69-7648-55B1-C15B9501C139}"/>
              </a:ext>
            </a:extLst>
          </p:cNvPr>
          <p:cNvSpPr>
            <a:spLocks noGrp="1"/>
          </p:cNvSpPr>
          <p:nvPr>
            <p:ph type="sldNum" sz="quarter" idx="12"/>
          </p:nvPr>
        </p:nvSpPr>
        <p:spPr/>
        <p:txBody>
          <a:bodyPr/>
          <a:lstStyle>
            <a:lvl1pPr>
              <a:defRPr smtClean="0"/>
            </a:lvl1pPr>
          </a:lstStyle>
          <a:p>
            <a:pPr>
              <a:defRPr/>
            </a:pPr>
            <a:fld id="{3D7CFE61-4565-4707-AB23-D9D414BFAF6B}" type="slidenum">
              <a:rPr lang="en-US" altLang="fr-FR"/>
              <a:pPr>
                <a:defRPr/>
              </a:pPr>
              <a:t>‹N°›</a:t>
            </a:fld>
            <a:endParaRPr lang="en-US" altLang="fr-FR"/>
          </a:p>
        </p:txBody>
      </p:sp>
    </p:spTree>
    <p:extLst>
      <p:ext uri="{BB962C8B-B14F-4D97-AF65-F5344CB8AC3E}">
        <p14:creationId xmlns:p14="http://schemas.microsoft.com/office/powerpoint/2010/main" val="2528124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a:t>Modifiez le style du titre</a:t>
            </a: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FC021E6-41BC-773D-89BF-32FA07F52572}"/>
              </a:ext>
            </a:extLst>
          </p:cNvPr>
          <p:cNvSpPr>
            <a:spLocks noGrp="1"/>
          </p:cNvSpPr>
          <p:nvPr>
            <p:ph type="dt" sz="half" idx="10"/>
          </p:nvPr>
        </p:nvSpPr>
        <p:spPr/>
        <p:txBody>
          <a:bodyPr/>
          <a:lstStyle>
            <a:lvl1pPr>
              <a:defRPr/>
            </a:lvl1pPr>
          </a:lstStyle>
          <a:p>
            <a:pPr>
              <a:defRPr/>
            </a:pPr>
            <a:endParaRPr lang="en-US" altLang="fr-FR"/>
          </a:p>
        </p:txBody>
      </p:sp>
      <p:sp>
        <p:nvSpPr>
          <p:cNvPr id="8" name="Espace réservé du pied de page 7">
            <a:extLst>
              <a:ext uri="{FF2B5EF4-FFF2-40B4-BE49-F238E27FC236}">
                <a16:creationId xmlns:a16="http://schemas.microsoft.com/office/drawing/2014/main" id="{61B41AD1-AA11-AD99-DD57-08F3E13A4614}"/>
              </a:ext>
            </a:extLst>
          </p:cNvPr>
          <p:cNvSpPr>
            <a:spLocks noGrp="1"/>
          </p:cNvSpPr>
          <p:nvPr>
            <p:ph type="ftr" sz="quarter" idx="11"/>
          </p:nvPr>
        </p:nvSpPr>
        <p:spPr/>
        <p:txBody>
          <a:bodyPr/>
          <a:lstStyle>
            <a:lvl1pPr>
              <a:defRPr/>
            </a:lvl1pPr>
          </a:lstStyle>
          <a:p>
            <a:pPr>
              <a:defRPr/>
            </a:pPr>
            <a:endParaRPr lang="en-US" altLang="fr-FR"/>
          </a:p>
        </p:txBody>
      </p:sp>
      <p:sp>
        <p:nvSpPr>
          <p:cNvPr id="9" name="Espace réservé du numéro de diapositive 8">
            <a:extLst>
              <a:ext uri="{FF2B5EF4-FFF2-40B4-BE49-F238E27FC236}">
                <a16:creationId xmlns:a16="http://schemas.microsoft.com/office/drawing/2014/main" id="{6C7F5552-F10D-B77A-5FC0-8AC9CA6189E2}"/>
              </a:ext>
            </a:extLst>
          </p:cNvPr>
          <p:cNvSpPr>
            <a:spLocks noGrp="1"/>
          </p:cNvSpPr>
          <p:nvPr>
            <p:ph type="sldNum" sz="quarter" idx="12"/>
          </p:nvPr>
        </p:nvSpPr>
        <p:spPr/>
        <p:txBody>
          <a:bodyPr/>
          <a:lstStyle>
            <a:lvl1pPr>
              <a:defRPr smtClean="0"/>
            </a:lvl1pPr>
          </a:lstStyle>
          <a:p>
            <a:pPr>
              <a:defRPr/>
            </a:pPr>
            <a:fld id="{277C0DF6-D8AB-4CC1-AE43-64652E55233D}" type="slidenum">
              <a:rPr lang="en-US" altLang="fr-FR"/>
              <a:pPr>
                <a:defRPr/>
              </a:pPr>
              <a:t>‹N°›</a:t>
            </a:fld>
            <a:endParaRPr lang="en-US" altLang="fr-FR"/>
          </a:p>
        </p:txBody>
      </p:sp>
    </p:spTree>
    <p:extLst>
      <p:ext uri="{BB962C8B-B14F-4D97-AF65-F5344CB8AC3E}">
        <p14:creationId xmlns:p14="http://schemas.microsoft.com/office/powerpoint/2010/main" val="3993221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CCC9E94-F51D-4783-9C68-F7BA2946F670}"/>
              </a:ext>
            </a:extLst>
          </p:cNvPr>
          <p:cNvSpPr>
            <a:spLocks noGrp="1"/>
          </p:cNvSpPr>
          <p:nvPr>
            <p:ph type="dt" sz="half" idx="10"/>
          </p:nvPr>
        </p:nvSpPr>
        <p:spPr/>
        <p:txBody>
          <a:bodyPr/>
          <a:lstStyle>
            <a:lvl1pPr>
              <a:defRPr/>
            </a:lvl1pPr>
          </a:lstStyle>
          <a:p>
            <a:pPr>
              <a:defRPr/>
            </a:pPr>
            <a:endParaRPr lang="en-US" altLang="fr-FR"/>
          </a:p>
        </p:txBody>
      </p:sp>
      <p:sp>
        <p:nvSpPr>
          <p:cNvPr id="4" name="Espace réservé du pied de page 3">
            <a:extLst>
              <a:ext uri="{FF2B5EF4-FFF2-40B4-BE49-F238E27FC236}">
                <a16:creationId xmlns:a16="http://schemas.microsoft.com/office/drawing/2014/main" id="{B4C7F9E9-0AA1-978D-7C69-40273D8D34D7}"/>
              </a:ext>
            </a:extLst>
          </p:cNvPr>
          <p:cNvSpPr>
            <a:spLocks noGrp="1"/>
          </p:cNvSpPr>
          <p:nvPr>
            <p:ph type="ftr" sz="quarter" idx="11"/>
          </p:nvPr>
        </p:nvSpPr>
        <p:spPr/>
        <p:txBody>
          <a:bodyPr/>
          <a:lstStyle>
            <a:lvl1pPr>
              <a:defRPr/>
            </a:lvl1pPr>
          </a:lstStyle>
          <a:p>
            <a:pPr>
              <a:defRPr/>
            </a:pPr>
            <a:endParaRPr lang="en-US" altLang="fr-FR"/>
          </a:p>
        </p:txBody>
      </p:sp>
      <p:sp>
        <p:nvSpPr>
          <p:cNvPr id="5" name="Espace réservé du numéro de diapositive 4">
            <a:extLst>
              <a:ext uri="{FF2B5EF4-FFF2-40B4-BE49-F238E27FC236}">
                <a16:creationId xmlns:a16="http://schemas.microsoft.com/office/drawing/2014/main" id="{B8252512-7E99-B3AA-7557-7A817D6ED38B}"/>
              </a:ext>
            </a:extLst>
          </p:cNvPr>
          <p:cNvSpPr>
            <a:spLocks noGrp="1"/>
          </p:cNvSpPr>
          <p:nvPr>
            <p:ph type="sldNum" sz="quarter" idx="12"/>
          </p:nvPr>
        </p:nvSpPr>
        <p:spPr/>
        <p:txBody>
          <a:bodyPr/>
          <a:lstStyle>
            <a:lvl1pPr>
              <a:defRPr smtClean="0"/>
            </a:lvl1pPr>
          </a:lstStyle>
          <a:p>
            <a:pPr>
              <a:defRPr/>
            </a:pPr>
            <a:fld id="{4BF6758E-A1B7-4242-BF9B-E0ED68295AE6}" type="slidenum">
              <a:rPr lang="en-US" altLang="fr-FR"/>
              <a:pPr>
                <a:defRPr/>
              </a:pPr>
              <a:t>‹N°›</a:t>
            </a:fld>
            <a:endParaRPr lang="en-US" altLang="fr-FR"/>
          </a:p>
        </p:txBody>
      </p:sp>
    </p:spTree>
    <p:extLst>
      <p:ext uri="{BB962C8B-B14F-4D97-AF65-F5344CB8AC3E}">
        <p14:creationId xmlns:p14="http://schemas.microsoft.com/office/powerpoint/2010/main" val="4213311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90783DA-C026-F0A7-495D-3EA553896F1F}"/>
              </a:ext>
            </a:extLst>
          </p:cNvPr>
          <p:cNvSpPr>
            <a:spLocks noGrp="1"/>
          </p:cNvSpPr>
          <p:nvPr>
            <p:ph type="dt" sz="half" idx="10"/>
          </p:nvPr>
        </p:nvSpPr>
        <p:spPr/>
        <p:txBody>
          <a:bodyPr/>
          <a:lstStyle>
            <a:lvl1pPr>
              <a:defRPr/>
            </a:lvl1pPr>
          </a:lstStyle>
          <a:p>
            <a:pPr>
              <a:defRPr/>
            </a:pPr>
            <a:endParaRPr lang="en-US" altLang="fr-FR"/>
          </a:p>
        </p:txBody>
      </p:sp>
      <p:sp>
        <p:nvSpPr>
          <p:cNvPr id="3" name="Espace réservé du pied de page 2">
            <a:extLst>
              <a:ext uri="{FF2B5EF4-FFF2-40B4-BE49-F238E27FC236}">
                <a16:creationId xmlns:a16="http://schemas.microsoft.com/office/drawing/2014/main" id="{F62BEDE5-DE06-E19C-94A3-8DF5C8F89CFE}"/>
              </a:ext>
            </a:extLst>
          </p:cNvPr>
          <p:cNvSpPr>
            <a:spLocks noGrp="1"/>
          </p:cNvSpPr>
          <p:nvPr>
            <p:ph type="ftr" sz="quarter" idx="11"/>
          </p:nvPr>
        </p:nvSpPr>
        <p:spPr/>
        <p:txBody>
          <a:bodyPr/>
          <a:lstStyle>
            <a:lvl1pPr>
              <a:defRPr/>
            </a:lvl1pPr>
          </a:lstStyle>
          <a:p>
            <a:pPr>
              <a:defRPr/>
            </a:pPr>
            <a:endParaRPr lang="en-US" altLang="fr-FR"/>
          </a:p>
        </p:txBody>
      </p:sp>
      <p:sp>
        <p:nvSpPr>
          <p:cNvPr id="4" name="Espace réservé du numéro de diapositive 3">
            <a:extLst>
              <a:ext uri="{FF2B5EF4-FFF2-40B4-BE49-F238E27FC236}">
                <a16:creationId xmlns:a16="http://schemas.microsoft.com/office/drawing/2014/main" id="{B7045ABC-76C9-F9C3-BD0B-6FBD715CF3DC}"/>
              </a:ext>
            </a:extLst>
          </p:cNvPr>
          <p:cNvSpPr>
            <a:spLocks noGrp="1"/>
          </p:cNvSpPr>
          <p:nvPr>
            <p:ph type="sldNum" sz="quarter" idx="12"/>
          </p:nvPr>
        </p:nvSpPr>
        <p:spPr/>
        <p:txBody>
          <a:bodyPr/>
          <a:lstStyle>
            <a:lvl1pPr>
              <a:defRPr smtClean="0"/>
            </a:lvl1pPr>
          </a:lstStyle>
          <a:p>
            <a:pPr>
              <a:defRPr/>
            </a:pPr>
            <a:fld id="{B0718369-7E76-4285-96AD-C19D9C3F3C4F}" type="slidenum">
              <a:rPr lang="en-US" altLang="fr-FR"/>
              <a:pPr>
                <a:defRPr/>
              </a:pPr>
              <a:t>‹N°›</a:t>
            </a:fld>
            <a:endParaRPr lang="en-US" altLang="fr-FR"/>
          </a:p>
        </p:txBody>
      </p:sp>
    </p:spTree>
    <p:extLst>
      <p:ext uri="{BB962C8B-B14F-4D97-AF65-F5344CB8AC3E}">
        <p14:creationId xmlns:p14="http://schemas.microsoft.com/office/powerpoint/2010/main" val="2750073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9A67EAC-F106-90A7-E425-6C4DD50B9650}"/>
              </a:ext>
            </a:extLst>
          </p:cNvPr>
          <p:cNvSpPr>
            <a:spLocks noGrp="1"/>
          </p:cNvSpPr>
          <p:nvPr>
            <p:ph type="dt" sz="half" idx="10"/>
          </p:nvPr>
        </p:nvSpPr>
        <p:spPr/>
        <p:txBody>
          <a:bodyPr/>
          <a:lstStyle>
            <a:lvl1pPr>
              <a:defRPr/>
            </a:lvl1pPr>
          </a:lstStyle>
          <a:p>
            <a:pPr>
              <a:defRPr/>
            </a:pPr>
            <a:endParaRPr lang="en-US" altLang="fr-FR"/>
          </a:p>
        </p:txBody>
      </p:sp>
      <p:sp>
        <p:nvSpPr>
          <p:cNvPr id="6" name="Espace réservé du pied de page 5">
            <a:extLst>
              <a:ext uri="{FF2B5EF4-FFF2-40B4-BE49-F238E27FC236}">
                <a16:creationId xmlns:a16="http://schemas.microsoft.com/office/drawing/2014/main" id="{86CDAC04-3639-FE5B-6234-88365E9A1B4D}"/>
              </a:ext>
            </a:extLst>
          </p:cNvPr>
          <p:cNvSpPr>
            <a:spLocks noGrp="1"/>
          </p:cNvSpPr>
          <p:nvPr>
            <p:ph type="ftr" sz="quarter" idx="11"/>
          </p:nvPr>
        </p:nvSpPr>
        <p:spPr/>
        <p:txBody>
          <a:bodyPr/>
          <a:lstStyle>
            <a:lvl1pPr>
              <a:defRPr/>
            </a:lvl1pPr>
          </a:lstStyle>
          <a:p>
            <a:pPr>
              <a:defRPr/>
            </a:pPr>
            <a:endParaRPr lang="en-US" altLang="fr-FR"/>
          </a:p>
        </p:txBody>
      </p:sp>
      <p:sp>
        <p:nvSpPr>
          <p:cNvPr id="7" name="Espace réservé du numéro de diapositive 6">
            <a:extLst>
              <a:ext uri="{FF2B5EF4-FFF2-40B4-BE49-F238E27FC236}">
                <a16:creationId xmlns:a16="http://schemas.microsoft.com/office/drawing/2014/main" id="{126C6D5D-4B3A-D63B-C9F4-5939F0EDE54B}"/>
              </a:ext>
            </a:extLst>
          </p:cNvPr>
          <p:cNvSpPr>
            <a:spLocks noGrp="1"/>
          </p:cNvSpPr>
          <p:nvPr>
            <p:ph type="sldNum" sz="quarter" idx="12"/>
          </p:nvPr>
        </p:nvSpPr>
        <p:spPr/>
        <p:txBody>
          <a:bodyPr/>
          <a:lstStyle>
            <a:lvl1pPr>
              <a:defRPr smtClean="0"/>
            </a:lvl1pPr>
          </a:lstStyle>
          <a:p>
            <a:pPr>
              <a:defRPr/>
            </a:pPr>
            <a:fld id="{D1F8F5EF-FF42-4651-9101-92C78AB157D0}" type="slidenum">
              <a:rPr lang="en-US" altLang="fr-FR"/>
              <a:pPr>
                <a:defRPr/>
              </a:pPr>
              <a:t>‹N°›</a:t>
            </a:fld>
            <a:endParaRPr lang="en-US" altLang="fr-FR"/>
          </a:p>
        </p:txBody>
      </p:sp>
    </p:spTree>
    <p:extLst>
      <p:ext uri="{BB962C8B-B14F-4D97-AF65-F5344CB8AC3E}">
        <p14:creationId xmlns:p14="http://schemas.microsoft.com/office/powerpoint/2010/main" val="266933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0189871-17B6-B0B6-E7DF-6C50CEAD8DE9}"/>
              </a:ext>
            </a:extLst>
          </p:cNvPr>
          <p:cNvSpPr>
            <a:spLocks noGrp="1"/>
          </p:cNvSpPr>
          <p:nvPr>
            <p:ph type="dt" sz="half" idx="10"/>
          </p:nvPr>
        </p:nvSpPr>
        <p:spPr/>
        <p:txBody>
          <a:bodyPr/>
          <a:lstStyle>
            <a:lvl1pPr>
              <a:defRPr/>
            </a:lvl1pPr>
          </a:lstStyle>
          <a:p>
            <a:pPr>
              <a:defRPr/>
            </a:pPr>
            <a:endParaRPr lang="en-US" altLang="fr-FR"/>
          </a:p>
        </p:txBody>
      </p:sp>
      <p:sp>
        <p:nvSpPr>
          <p:cNvPr id="6" name="Espace réservé du pied de page 5">
            <a:extLst>
              <a:ext uri="{FF2B5EF4-FFF2-40B4-BE49-F238E27FC236}">
                <a16:creationId xmlns:a16="http://schemas.microsoft.com/office/drawing/2014/main" id="{A504D38A-8CBA-1B87-CEE7-5195B17DD9FB}"/>
              </a:ext>
            </a:extLst>
          </p:cNvPr>
          <p:cNvSpPr>
            <a:spLocks noGrp="1"/>
          </p:cNvSpPr>
          <p:nvPr>
            <p:ph type="ftr" sz="quarter" idx="11"/>
          </p:nvPr>
        </p:nvSpPr>
        <p:spPr/>
        <p:txBody>
          <a:bodyPr/>
          <a:lstStyle>
            <a:lvl1pPr>
              <a:defRPr/>
            </a:lvl1pPr>
          </a:lstStyle>
          <a:p>
            <a:pPr>
              <a:defRPr/>
            </a:pPr>
            <a:endParaRPr lang="en-US" altLang="fr-FR"/>
          </a:p>
        </p:txBody>
      </p:sp>
      <p:sp>
        <p:nvSpPr>
          <p:cNvPr id="7" name="Espace réservé du numéro de diapositive 6">
            <a:extLst>
              <a:ext uri="{FF2B5EF4-FFF2-40B4-BE49-F238E27FC236}">
                <a16:creationId xmlns:a16="http://schemas.microsoft.com/office/drawing/2014/main" id="{68CE9929-2BAE-6979-7929-A4E95A94D432}"/>
              </a:ext>
            </a:extLst>
          </p:cNvPr>
          <p:cNvSpPr>
            <a:spLocks noGrp="1"/>
          </p:cNvSpPr>
          <p:nvPr>
            <p:ph type="sldNum" sz="quarter" idx="12"/>
          </p:nvPr>
        </p:nvSpPr>
        <p:spPr/>
        <p:txBody>
          <a:bodyPr/>
          <a:lstStyle>
            <a:lvl1pPr>
              <a:defRPr smtClean="0"/>
            </a:lvl1pPr>
          </a:lstStyle>
          <a:p>
            <a:pPr>
              <a:defRPr/>
            </a:pPr>
            <a:fld id="{D2C69ECB-098F-4782-A57A-78F1CED2D616}" type="slidenum">
              <a:rPr lang="en-US" altLang="fr-FR"/>
              <a:pPr>
                <a:defRPr/>
              </a:pPr>
              <a:t>‹N°›</a:t>
            </a:fld>
            <a:endParaRPr lang="en-US" altLang="fr-FR"/>
          </a:p>
        </p:txBody>
      </p:sp>
    </p:spTree>
    <p:extLst>
      <p:ext uri="{BB962C8B-B14F-4D97-AF65-F5344CB8AC3E}">
        <p14:creationId xmlns:p14="http://schemas.microsoft.com/office/powerpoint/2010/main" val="2137047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BDB261-A2C8-EC52-7A52-9D902DD3F87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fr-FR"/>
              <a:t>Cliquez pour modifier le style du titre</a:t>
            </a:r>
          </a:p>
        </p:txBody>
      </p:sp>
      <p:sp>
        <p:nvSpPr>
          <p:cNvPr id="1027" name="Rectangle 3">
            <a:extLst>
              <a:ext uri="{FF2B5EF4-FFF2-40B4-BE49-F238E27FC236}">
                <a16:creationId xmlns:a16="http://schemas.microsoft.com/office/drawing/2014/main" id="{BD19E9A0-0A1D-5ECA-5788-C378E25428D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fr-FR"/>
              <a:t>Cliquez pour modifier les styles du texte du masque</a:t>
            </a:r>
          </a:p>
          <a:p>
            <a:pPr lvl="1"/>
            <a:r>
              <a:rPr lang="en-US" altLang="fr-FR"/>
              <a:t>Deuxième niveau</a:t>
            </a:r>
          </a:p>
          <a:p>
            <a:pPr lvl="2"/>
            <a:r>
              <a:rPr lang="en-US" altLang="fr-FR"/>
              <a:t>Troisième niveau</a:t>
            </a:r>
          </a:p>
          <a:p>
            <a:pPr lvl="3"/>
            <a:r>
              <a:rPr lang="en-US" altLang="fr-FR"/>
              <a:t>Quatrième niveau</a:t>
            </a:r>
          </a:p>
          <a:p>
            <a:pPr lvl="4"/>
            <a:r>
              <a:rPr lang="en-US" altLang="fr-FR"/>
              <a:t>Cinquième niveau</a:t>
            </a:r>
          </a:p>
        </p:txBody>
      </p:sp>
      <p:sp>
        <p:nvSpPr>
          <p:cNvPr id="1028" name="Rectangle 4">
            <a:extLst>
              <a:ext uri="{FF2B5EF4-FFF2-40B4-BE49-F238E27FC236}">
                <a16:creationId xmlns:a16="http://schemas.microsoft.com/office/drawing/2014/main" id="{950DD8B2-2EFA-D3F5-31A1-9047454B3F10}"/>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fr-FR"/>
          </a:p>
        </p:txBody>
      </p:sp>
      <p:sp>
        <p:nvSpPr>
          <p:cNvPr id="1029" name="Rectangle 5">
            <a:extLst>
              <a:ext uri="{FF2B5EF4-FFF2-40B4-BE49-F238E27FC236}">
                <a16:creationId xmlns:a16="http://schemas.microsoft.com/office/drawing/2014/main" id="{6B100BBB-9769-888E-8541-AFED18F9E434}"/>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fr-FR"/>
          </a:p>
        </p:txBody>
      </p:sp>
      <p:sp>
        <p:nvSpPr>
          <p:cNvPr id="1030" name="Rectangle 6">
            <a:extLst>
              <a:ext uri="{FF2B5EF4-FFF2-40B4-BE49-F238E27FC236}">
                <a16:creationId xmlns:a16="http://schemas.microsoft.com/office/drawing/2014/main" id="{F8AF3789-4D09-82E9-3B70-64D2F0BFDD93}"/>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28C2D4C3-A951-41B8-8EDD-1D1A38C8421B}" type="slidenum">
              <a:rPr lang="en-US" altLang="fr-FR"/>
              <a:pPr>
                <a:defRPr/>
              </a:pPr>
              <a:t>‹N°›</a:t>
            </a:fld>
            <a:endParaRPr lang="en-US" altLang="fr-F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openweathermap.org/weather-data#curren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javaworld.com/article/2077958/soa/open-source-tools-rest-for-java-developers-restlet-for-the-weary.html"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FD9C743-8A90-2212-06E8-8659674D6903}"/>
              </a:ext>
            </a:extLst>
          </p:cNvPr>
          <p:cNvSpPr>
            <a:spLocks noGrp="1" noChangeArrowheads="1"/>
          </p:cNvSpPr>
          <p:nvPr>
            <p:ph type="ctrTitle"/>
          </p:nvPr>
        </p:nvSpPr>
        <p:spPr>
          <a:xfrm>
            <a:off x="685800" y="2130425"/>
            <a:ext cx="7772400" cy="1470025"/>
          </a:xfrm>
        </p:spPr>
        <p:txBody>
          <a:bodyPr anchor="ctr"/>
          <a:lstStyle/>
          <a:p>
            <a:pPr eaLnBrk="1" hangingPunct="1"/>
            <a:r>
              <a:rPr lang="en-US" altLang="fr-FR" sz="4000" b="1" dirty="0">
                <a:solidFill>
                  <a:srgbClr val="F0F0F0"/>
                </a:solidFill>
                <a:latin typeface="Segoe UI"/>
              </a:rPr>
              <a:t>Web Services REST</a:t>
            </a:r>
            <a:br>
              <a:rPr lang="en-US" altLang="fr-FR" sz="7200" dirty="0"/>
            </a:br>
            <a:r>
              <a:rPr lang="en-US" altLang="fr-FR" sz="4000" b="1" dirty="0">
                <a:solidFill>
                  <a:srgbClr val="F0F0F0"/>
                </a:solidFill>
                <a:latin typeface="Segoe UI"/>
              </a:rPr>
              <a:t>avec Java et </a:t>
            </a:r>
            <a:r>
              <a:rPr lang="en-US" altLang="fr-FR" sz="4000" b="1" dirty="0" err="1">
                <a:solidFill>
                  <a:srgbClr val="F0F0F0"/>
                </a:solidFill>
                <a:latin typeface="Segoe UI"/>
              </a:rPr>
              <a:t>Restlet</a:t>
            </a:r>
            <a:endParaRPr lang="en-US" altLang="fr-FR" sz="4000" b="1" dirty="0">
              <a:solidFill>
                <a:srgbClr val="F0F0F0"/>
              </a:solidFill>
              <a:latin typeface="Segoe U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1FF8422-893F-C061-8A5D-52B6B08F6E57}"/>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Orientation resources, services ou objet</a:t>
            </a:r>
            <a:endParaRPr lang="en-US" altLang="fr-FR" sz="4000"/>
          </a:p>
        </p:txBody>
      </p:sp>
      <p:sp>
        <p:nvSpPr>
          <p:cNvPr id="22531" name="Rectangle 3">
            <a:extLst>
              <a:ext uri="{FF2B5EF4-FFF2-40B4-BE49-F238E27FC236}">
                <a16:creationId xmlns:a16="http://schemas.microsoft.com/office/drawing/2014/main" id="{EA902AA2-41B3-CEFC-ADAC-73CEA7754481}"/>
              </a:ext>
            </a:extLst>
          </p:cNvPr>
          <p:cNvSpPr>
            <a:spLocks noGrp="1" noChangeArrowheads="1"/>
          </p:cNvSpPr>
          <p:nvPr>
            <p:ph type="body" idx="1"/>
          </p:nvPr>
        </p:nvSpPr>
        <p:spPr/>
        <p:txBody>
          <a:bodyPr/>
          <a:lstStyle/>
          <a:p>
            <a:pPr eaLnBrk="1" hangingPunct="1">
              <a:buFontTx/>
              <a:buNone/>
            </a:pPr>
            <a:r>
              <a:rPr lang="en-US" altLang="fr-FR" sz="2000" b="1">
                <a:solidFill>
                  <a:srgbClr val="F0F0F0"/>
                </a:solidFill>
                <a:latin typeface="Segoe UI"/>
              </a:rPr>
              <a:t>	Une architecture distribuée basée sur des requêtes (par opposition au passage de message) peut être principalement :</a:t>
            </a:r>
          </a:p>
          <a:p>
            <a:pPr lvl="1" eaLnBrk="1" hangingPunct="1"/>
            <a:r>
              <a:rPr lang="en-US" altLang="fr-FR" sz="2000" b="1">
                <a:solidFill>
                  <a:srgbClr val="F0F0F0"/>
                </a:solidFill>
                <a:latin typeface="Segoe UI"/>
              </a:rPr>
              <a:t>orienté ressource (ROA) : REST par exemple</a:t>
            </a:r>
          </a:p>
          <a:p>
            <a:pPr lvl="1" eaLnBrk="1" hangingPunct="1"/>
            <a:r>
              <a:rPr lang="en-US" altLang="fr-FR" sz="2000" b="1">
                <a:solidFill>
                  <a:srgbClr val="F0F0F0"/>
                </a:solidFill>
                <a:latin typeface="Segoe UI"/>
              </a:rPr>
              <a:t>orienté service (SOA) : WSDL</a:t>
            </a:r>
          </a:p>
          <a:p>
            <a:pPr lvl="1" eaLnBrk="1" hangingPunct="1"/>
            <a:r>
              <a:rPr lang="en-US" altLang="fr-FR" sz="2000" b="1">
                <a:solidFill>
                  <a:srgbClr val="F0F0F0"/>
                </a:solidFill>
                <a:latin typeface="Segoe UI"/>
              </a:rPr>
              <a:t>orienté objet (OOA) : EJB, Corba, RMI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552F5BA-2E23-6D75-3054-AFC9B7EF486C}"/>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Orientation resources, services ou objet</a:t>
            </a:r>
            <a:endParaRPr lang="en-US" altLang="fr-FR" sz="4000"/>
          </a:p>
        </p:txBody>
      </p:sp>
      <p:sp>
        <p:nvSpPr>
          <p:cNvPr id="23555" name="Rectangle 3">
            <a:extLst>
              <a:ext uri="{FF2B5EF4-FFF2-40B4-BE49-F238E27FC236}">
                <a16:creationId xmlns:a16="http://schemas.microsoft.com/office/drawing/2014/main" id="{EDC2AC08-F2F5-37E9-0A8F-FC615B27B569}"/>
              </a:ext>
            </a:extLst>
          </p:cNvPr>
          <p:cNvSpPr>
            <a:spLocks noGrp="1" noChangeArrowheads="1"/>
          </p:cNvSpPr>
          <p:nvPr>
            <p:ph type="body" idx="1"/>
          </p:nvPr>
        </p:nvSpPr>
        <p:spPr/>
        <p:txBody>
          <a:bodyPr/>
          <a:lstStyle/>
          <a:p>
            <a:pPr eaLnBrk="1" hangingPunct="1">
              <a:lnSpc>
                <a:spcPct val="90000"/>
              </a:lnSpc>
              <a:buFontTx/>
              <a:buNone/>
            </a:pPr>
            <a:r>
              <a:rPr lang="en-US" altLang="fr-FR" sz="2000" b="1">
                <a:solidFill>
                  <a:srgbClr val="F0F0F0"/>
                </a:solidFill>
                <a:latin typeface="Segoe UI"/>
              </a:rPr>
              <a:t>	OOA</a:t>
            </a:r>
          </a:p>
          <a:p>
            <a:pPr lvl="1" eaLnBrk="1" hangingPunct="1">
              <a:lnSpc>
                <a:spcPct val="90000"/>
              </a:lnSpc>
            </a:pPr>
            <a:r>
              <a:rPr lang="en-US" altLang="fr-FR" sz="2000" b="1">
                <a:solidFill>
                  <a:srgbClr val="F0F0F0"/>
                </a:solidFill>
                <a:latin typeface="Segoe UI"/>
              </a:rPr>
              <a:t>Objets stockés sur le serveur : état complet sur lui</a:t>
            </a:r>
          </a:p>
          <a:p>
            <a:pPr lvl="1" eaLnBrk="1" hangingPunct="1">
              <a:lnSpc>
                <a:spcPct val="90000"/>
              </a:lnSpc>
            </a:pPr>
            <a:r>
              <a:rPr lang="en-US" altLang="fr-FR" sz="2000" b="1">
                <a:solidFill>
                  <a:srgbClr val="F0F0F0"/>
                </a:solidFill>
                <a:latin typeface="Segoe UI"/>
              </a:rPr>
              <a:t>Passage par référence des objets</a:t>
            </a:r>
          </a:p>
          <a:p>
            <a:pPr lvl="1" eaLnBrk="1" hangingPunct="1">
              <a:lnSpc>
                <a:spcPct val="90000"/>
              </a:lnSpc>
            </a:pPr>
            <a:r>
              <a:rPr lang="en-US" altLang="fr-FR" sz="2000" b="1">
                <a:solidFill>
                  <a:srgbClr val="F0F0F0"/>
                </a:solidFill>
                <a:latin typeface="Segoe UI"/>
              </a:rPr>
              <a:t>Chaque message a besoin d’une réponse</a:t>
            </a:r>
          </a:p>
          <a:p>
            <a:pPr eaLnBrk="1" hangingPunct="1">
              <a:lnSpc>
                <a:spcPct val="90000"/>
              </a:lnSpc>
              <a:buFontTx/>
              <a:buNone/>
            </a:pPr>
            <a:r>
              <a:rPr lang="en-US" altLang="fr-FR" sz="2000" b="1">
                <a:solidFill>
                  <a:srgbClr val="F0F0F0"/>
                </a:solidFill>
                <a:latin typeface="Segoe UI"/>
              </a:rPr>
              <a:t>	SOA</a:t>
            </a:r>
          </a:p>
          <a:p>
            <a:pPr lvl="1" eaLnBrk="1" hangingPunct="1">
              <a:lnSpc>
                <a:spcPct val="90000"/>
              </a:lnSpc>
            </a:pPr>
            <a:r>
              <a:rPr lang="en-US" altLang="fr-FR" sz="2000" b="1">
                <a:solidFill>
                  <a:srgbClr val="F0F0F0"/>
                </a:solidFill>
                <a:latin typeface="Segoe UI"/>
              </a:rPr>
              <a:t>Client : dialogue avec un point de contact du serveur</a:t>
            </a:r>
          </a:p>
          <a:p>
            <a:pPr lvl="1" eaLnBrk="1" hangingPunct="1">
              <a:lnSpc>
                <a:spcPct val="90000"/>
              </a:lnSpc>
            </a:pPr>
            <a:r>
              <a:rPr lang="en-US" altLang="fr-FR" sz="2000" b="1">
                <a:solidFill>
                  <a:srgbClr val="F0F0F0"/>
                </a:solidFill>
                <a:latin typeface="Segoe UI"/>
              </a:rPr>
              <a:t>Serveur : Négocie un contrat et décrit son service</a:t>
            </a:r>
          </a:p>
          <a:p>
            <a:pPr lvl="1" eaLnBrk="1" hangingPunct="1">
              <a:lnSpc>
                <a:spcPct val="90000"/>
              </a:lnSpc>
            </a:pPr>
            <a:r>
              <a:rPr lang="en-US" altLang="fr-FR" sz="2000" b="1">
                <a:solidFill>
                  <a:srgbClr val="F0F0F0"/>
                </a:solidFill>
                <a:latin typeface="Segoe UI"/>
              </a:rPr>
              <a:t>Implicitement atomique</a:t>
            </a:r>
          </a:p>
          <a:p>
            <a:pPr eaLnBrk="1" hangingPunct="1">
              <a:lnSpc>
                <a:spcPct val="90000"/>
              </a:lnSpc>
              <a:buFontTx/>
              <a:buNone/>
            </a:pPr>
            <a:r>
              <a:rPr lang="en-US" altLang="fr-FR" sz="2000" b="1">
                <a:solidFill>
                  <a:srgbClr val="F0F0F0"/>
                </a:solidFill>
                <a:latin typeface="Segoe UI"/>
              </a:rPr>
              <a:t>	ROA</a:t>
            </a:r>
          </a:p>
          <a:p>
            <a:pPr lvl="1" eaLnBrk="1" hangingPunct="1">
              <a:lnSpc>
                <a:spcPct val="90000"/>
              </a:lnSpc>
            </a:pPr>
            <a:r>
              <a:rPr lang="en-US" altLang="fr-FR" sz="2000" b="1">
                <a:solidFill>
                  <a:srgbClr val="F0F0F0"/>
                </a:solidFill>
                <a:latin typeface="Segoe UI"/>
              </a:rPr>
              <a:t>Récupère et/ou manipule des ressources</a:t>
            </a:r>
          </a:p>
          <a:p>
            <a:pPr lvl="1" eaLnBrk="1" hangingPunct="1">
              <a:lnSpc>
                <a:spcPct val="90000"/>
              </a:lnSpc>
            </a:pPr>
            <a:r>
              <a:rPr lang="en-US" altLang="fr-FR" sz="2000" b="1">
                <a:solidFill>
                  <a:srgbClr val="F0F0F0"/>
                </a:solidFill>
                <a:latin typeface="Segoe UI"/>
              </a:rPr>
              <a:t>Souvent sans état</a:t>
            </a:r>
          </a:p>
          <a:p>
            <a:pPr lvl="1" eaLnBrk="1" hangingPunct="1">
              <a:lnSpc>
                <a:spcPct val="90000"/>
              </a:lnSpc>
            </a:pPr>
            <a:r>
              <a:rPr lang="en-US" altLang="fr-FR" sz="2000" b="1">
                <a:solidFill>
                  <a:srgbClr val="F0F0F0"/>
                </a:solidFill>
                <a:latin typeface="Segoe UI"/>
              </a:rPr>
              <a:t>Gestion éventuelle de copie et de cache</a:t>
            </a:r>
          </a:p>
          <a:p>
            <a:pPr eaLnBrk="1" hangingPunct="1">
              <a:lnSpc>
                <a:spcPct val="90000"/>
              </a:lnSpc>
            </a:pPr>
            <a:endParaRPr lang="en-US" altLang="fr-F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9840B4DF-36AB-F0BB-7709-75BBF03C183D}"/>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REST = basé sur HTTP</a:t>
            </a:r>
            <a:endParaRPr lang="en-US" altLang="fr-FR"/>
          </a:p>
        </p:txBody>
      </p:sp>
      <p:sp>
        <p:nvSpPr>
          <p:cNvPr id="24579" name="Rectangle 3">
            <a:extLst>
              <a:ext uri="{FF2B5EF4-FFF2-40B4-BE49-F238E27FC236}">
                <a16:creationId xmlns:a16="http://schemas.microsoft.com/office/drawing/2014/main" id="{CD07FB95-3E78-9325-2BBF-AB024B35C319}"/>
              </a:ext>
            </a:extLst>
          </p:cNvPr>
          <p:cNvSpPr>
            <a:spLocks noGrp="1" noChangeArrowheads="1"/>
          </p:cNvSpPr>
          <p:nvPr>
            <p:ph type="body" idx="1"/>
          </p:nvPr>
        </p:nvSpPr>
        <p:spPr/>
        <p:txBody>
          <a:bodyPr/>
          <a:lstStyle/>
          <a:p>
            <a:pPr eaLnBrk="1" hangingPunct="1">
              <a:lnSpc>
                <a:spcPct val="80000"/>
              </a:lnSpc>
            </a:pPr>
            <a:r>
              <a:rPr lang="en-US" altLang="fr-FR" sz="2000" b="1">
                <a:solidFill>
                  <a:srgbClr val="F0F0F0"/>
                </a:solidFill>
                <a:latin typeface="Segoe UI"/>
              </a:rPr>
              <a:t>GET demander une ressource</a:t>
            </a:r>
          </a:p>
          <a:p>
            <a:pPr eaLnBrk="1" hangingPunct="1">
              <a:lnSpc>
                <a:spcPct val="80000"/>
              </a:lnSpc>
            </a:pPr>
            <a:r>
              <a:rPr lang="en-US" altLang="fr-FR" sz="2000" b="1">
                <a:solidFill>
                  <a:srgbClr val="F0F0F0"/>
                </a:solidFill>
                <a:latin typeface="Segoe UI"/>
              </a:rPr>
              <a:t>HEAD informations sur une ressource</a:t>
            </a:r>
          </a:p>
          <a:p>
            <a:pPr eaLnBrk="1" hangingPunct="1">
              <a:lnSpc>
                <a:spcPct val="80000"/>
              </a:lnSpc>
            </a:pPr>
            <a:r>
              <a:rPr lang="en-US" altLang="fr-FR" sz="2000" b="1">
                <a:solidFill>
                  <a:srgbClr val="F0F0F0"/>
                </a:solidFill>
                <a:latin typeface="Segoe UI"/>
              </a:rPr>
              <a:t>POST Transmettre des données à une ressource pour traitement</a:t>
            </a:r>
          </a:p>
          <a:p>
            <a:pPr eaLnBrk="1" hangingPunct="1">
              <a:lnSpc>
                <a:spcPct val="80000"/>
              </a:lnSpc>
            </a:pPr>
            <a:r>
              <a:rPr lang="en-US" altLang="fr-FR" sz="2000" b="1">
                <a:solidFill>
                  <a:srgbClr val="F0F0F0"/>
                </a:solidFill>
                <a:latin typeface="Segoe UI"/>
              </a:rPr>
              <a:t>(modification ou ajout de ressources)</a:t>
            </a:r>
          </a:p>
          <a:p>
            <a:pPr eaLnBrk="1" hangingPunct="1">
              <a:lnSpc>
                <a:spcPct val="80000"/>
              </a:lnSpc>
            </a:pPr>
            <a:r>
              <a:rPr lang="en-US" altLang="fr-FR" sz="2000" b="1">
                <a:solidFill>
                  <a:srgbClr val="F0F0F0"/>
                </a:solidFill>
                <a:latin typeface="Segoe UI"/>
              </a:rPr>
              <a:t>OPTIONS options de communication d’une ressource.</a:t>
            </a:r>
          </a:p>
          <a:p>
            <a:pPr eaLnBrk="1" hangingPunct="1">
              <a:lnSpc>
                <a:spcPct val="80000"/>
              </a:lnSpc>
            </a:pPr>
            <a:r>
              <a:rPr lang="en-US" altLang="fr-FR" sz="2000" b="1">
                <a:solidFill>
                  <a:srgbClr val="F0F0F0"/>
                </a:solidFill>
                <a:latin typeface="Segoe UI"/>
              </a:rPr>
              <a:t>CONNECT utiliser un proxy comme un tunnel de communication.</a:t>
            </a:r>
          </a:p>
          <a:p>
            <a:pPr eaLnBrk="1" hangingPunct="1">
              <a:lnSpc>
                <a:spcPct val="80000"/>
              </a:lnSpc>
            </a:pPr>
            <a:r>
              <a:rPr lang="en-US" altLang="fr-FR" sz="2000" b="1">
                <a:solidFill>
                  <a:srgbClr val="F0F0F0"/>
                </a:solidFill>
                <a:latin typeface="Segoe UI"/>
              </a:rPr>
              <a:t>TRACE Méthode de test (retourne les données reçues)</a:t>
            </a:r>
          </a:p>
          <a:p>
            <a:pPr eaLnBrk="1" hangingPunct="1">
              <a:lnSpc>
                <a:spcPct val="80000"/>
              </a:lnSpc>
            </a:pPr>
            <a:r>
              <a:rPr lang="en-US" altLang="fr-FR" sz="2000" b="1">
                <a:solidFill>
                  <a:srgbClr val="F0F0F0"/>
                </a:solidFill>
                <a:latin typeface="Segoe UI"/>
              </a:rPr>
              <a:t>PUT remplacer ou d’ajouter une ressource sur le serveur (URI de la</a:t>
            </a:r>
          </a:p>
          <a:p>
            <a:pPr eaLnBrk="1" hangingPunct="1">
              <a:lnSpc>
                <a:spcPct val="80000"/>
              </a:lnSpc>
            </a:pPr>
            <a:r>
              <a:rPr lang="en-US" altLang="fr-FR" sz="2000" b="1">
                <a:solidFill>
                  <a:srgbClr val="F0F0F0"/>
                </a:solidFill>
                <a:latin typeface="Segoe UI"/>
              </a:rPr>
              <a:t>ressource en question).</a:t>
            </a:r>
          </a:p>
          <a:p>
            <a:pPr eaLnBrk="1" hangingPunct="1">
              <a:lnSpc>
                <a:spcPct val="80000"/>
              </a:lnSpc>
            </a:pPr>
            <a:r>
              <a:rPr lang="en-US" altLang="fr-FR" sz="2000" b="1">
                <a:solidFill>
                  <a:srgbClr val="F0F0F0"/>
                </a:solidFill>
                <a:latin typeface="Segoe UI"/>
              </a:rPr>
              <a:t>PATCH modification d’une ressource.</a:t>
            </a:r>
          </a:p>
          <a:p>
            <a:pPr eaLnBrk="1" hangingPunct="1">
              <a:lnSpc>
                <a:spcPct val="80000"/>
              </a:lnSpc>
            </a:pPr>
            <a:r>
              <a:rPr lang="en-US" altLang="fr-FR" sz="2000" b="1">
                <a:solidFill>
                  <a:srgbClr val="F0F0F0"/>
                </a:solidFill>
                <a:latin typeface="Segoe UI"/>
              </a:rPr>
              <a:t>DELETE supprimer une ressource.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1E003BF-F09F-7344-5B9D-5992065094AC}"/>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Méthodes HTTP</a:t>
            </a:r>
            <a:endParaRPr lang="en-US" altLang="fr-FR"/>
          </a:p>
        </p:txBody>
      </p:sp>
      <p:sp>
        <p:nvSpPr>
          <p:cNvPr id="25603" name="Rectangle 3">
            <a:extLst>
              <a:ext uri="{FF2B5EF4-FFF2-40B4-BE49-F238E27FC236}">
                <a16:creationId xmlns:a16="http://schemas.microsoft.com/office/drawing/2014/main" id="{C6F4C7FC-EB2C-A4E6-A3C0-00D69032D32E}"/>
              </a:ext>
            </a:extLst>
          </p:cNvPr>
          <p:cNvSpPr>
            <a:spLocks noGrp="1" noChangeArrowheads="1"/>
          </p:cNvSpPr>
          <p:nvPr>
            <p:ph type="body" idx="1"/>
          </p:nvPr>
        </p:nvSpPr>
        <p:spPr/>
        <p:txBody>
          <a:bodyPr/>
          <a:lstStyle/>
          <a:p>
            <a:pPr eaLnBrk="1" hangingPunct="1">
              <a:lnSpc>
                <a:spcPct val="80000"/>
              </a:lnSpc>
            </a:pPr>
            <a:r>
              <a:rPr lang="en-US" altLang="fr-FR" sz="2000" b="1">
                <a:solidFill>
                  <a:srgbClr val="F0F0F0"/>
                </a:solidFill>
                <a:latin typeface="Segoe UI"/>
              </a:rPr>
              <a:t>GET, POST, PUT : Méthodes les plus utilisées. Avec DELETE, forment les CRUD (Create, Read, Update, Delete)</a:t>
            </a:r>
          </a:p>
          <a:p>
            <a:pPr eaLnBrk="1" hangingPunct="1">
              <a:lnSpc>
                <a:spcPct val="80000"/>
              </a:lnSpc>
            </a:pPr>
            <a:endParaRPr lang="en-US" altLang="fr-FR" sz="2000"/>
          </a:p>
          <a:p>
            <a:pPr eaLnBrk="1" hangingPunct="1">
              <a:lnSpc>
                <a:spcPct val="80000"/>
              </a:lnSpc>
            </a:pPr>
            <a:r>
              <a:rPr lang="en-US" altLang="fr-FR" sz="2000" b="1">
                <a:solidFill>
                  <a:srgbClr val="F0F0F0"/>
                </a:solidFill>
                <a:latin typeface="Segoe UI"/>
              </a:rPr>
              <a:t>Quelques recouvrements :</a:t>
            </a:r>
          </a:p>
          <a:p>
            <a:pPr lvl="1" eaLnBrk="1" hangingPunct="1">
              <a:lnSpc>
                <a:spcPct val="80000"/>
              </a:lnSpc>
            </a:pPr>
            <a:r>
              <a:rPr lang="en-US" altLang="fr-FR" sz="2000" b="1">
                <a:solidFill>
                  <a:srgbClr val="F0F0F0"/>
                </a:solidFill>
                <a:latin typeface="Segoe UI"/>
              </a:rPr>
              <a:t>POST : Transmettre des données à une ressource pour traitement (modification ou ajout de ressources)</a:t>
            </a:r>
          </a:p>
          <a:p>
            <a:pPr lvl="1" eaLnBrk="1" hangingPunct="1">
              <a:lnSpc>
                <a:spcPct val="80000"/>
              </a:lnSpc>
            </a:pPr>
            <a:r>
              <a:rPr lang="en-US" altLang="fr-FR" sz="2000" b="1">
                <a:solidFill>
                  <a:srgbClr val="F0F0F0"/>
                </a:solidFill>
                <a:latin typeface="Segoe UI"/>
              </a:rPr>
              <a:t>PUT : remplacer ou ajouter une ressource sur le serveur (URI de la ressource en question)</a:t>
            </a:r>
          </a:p>
          <a:p>
            <a:pPr eaLnBrk="1" hangingPunct="1">
              <a:lnSpc>
                <a:spcPct val="80000"/>
              </a:lnSpc>
            </a:pPr>
            <a:endParaRPr lang="en-US" altLang="fr-FR" sz="2000"/>
          </a:p>
          <a:p>
            <a:pPr eaLnBrk="1" hangingPunct="1">
              <a:lnSpc>
                <a:spcPct val="80000"/>
              </a:lnSpc>
            </a:pPr>
            <a:r>
              <a:rPr lang="en-US" altLang="fr-FR" sz="2000" b="1">
                <a:solidFill>
                  <a:srgbClr val="F0F0F0"/>
                </a:solidFill>
                <a:latin typeface="Segoe UI"/>
              </a:rPr>
              <a:t>Différence ?</a:t>
            </a:r>
          </a:p>
          <a:p>
            <a:pPr lvl="1" eaLnBrk="1" hangingPunct="1">
              <a:lnSpc>
                <a:spcPct val="80000"/>
              </a:lnSpc>
            </a:pPr>
            <a:r>
              <a:rPr lang="en-US" altLang="fr-FR" sz="2000" b="1">
                <a:solidFill>
                  <a:srgbClr val="F0F0F0"/>
                </a:solidFill>
                <a:latin typeface="Segoe UI"/>
              </a:rPr>
              <a:t>POST : On envoie à une ressource qui existe des données qui peuvent engendrer la création d’une ressource ayant une URI définie par le serveur </a:t>
            </a:r>
            <a:r>
              <a:rPr lang="en-US" altLang="fr-FR" sz="2000" b="1">
                <a:solidFill>
                  <a:srgbClr val="F0F0F0"/>
                </a:solidFill>
                <a:latin typeface="Segoe UI"/>
                <a:sym typeface="Wingdings" panose="05000000000000000000" pitchFamily="2" charset="2"/>
              </a:rPr>
              <a:t></a:t>
            </a:r>
            <a:r>
              <a:rPr lang="en-US" altLang="fr-FR" sz="2000" b="1">
                <a:solidFill>
                  <a:srgbClr val="F0F0F0"/>
                </a:solidFill>
                <a:latin typeface="Segoe UI"/>
              </a:rPr>
              <a:t> effet de bord.</a:t>
            </a:r>
          </a:p>
          <a:p>
            <a:pPr lvl="1" eaLnBrk="1" hangingPunct="1">
              <a:lnSpc>
                <a:spcPct val="80000"/>
              </a:lnSpc>
            </a:pPr>
            <a:r>
              <a:rPr lang="en-US" altLang="fr-FR" sz="2000" b="1">
                <a:solidFill>
                  <a:srgbClr val="F0F0F0"/>
                </a:solidFill>
                <a:latin typeface="Segoe UI"/>
              </a:rPr>
              <a:t>PUT : Si la ressource à qui est envoyée la donnée n’existe pas, elle est crée </a:t>
            </a:r>
            <a:r>
              <a:rPr lang="en-US" altLang="fr-FR" sz="2000" b="1">
                <a:solidFill>
                  <a:srgbClr val="F0F0F0"/>
                </a:solidFill>
                <a:latin typeface="Segoe UI"/>
                <a:sym typeface="Wingdings" panose="05000000000000000000" pitchFamily="2" charset="2"/>
              </a:rPr>
              <a:t> idempotence.</a:t>
            </a:r>
            <a:r>
              <a:rPr lang="en-US" altLang="fr-FR" sz="2000" b="1">
                <a:solidFill>
                  <a:srgbClr val="F0F0F0"/>
                </a:solidFill>
                <a:latin typeface="Segoe UI"/>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930DAE4-CEB5-2F8E-EBB0-07E77405722C}"/>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Méthodes HTTP</a:t>
            </a:r>
            <a:endParaRPr lang="en-US" altLang="fr-FR"/>
          </a:p>
        </p:txBody>
      </p:sp>
      <p:sp>
        <p:nvSpPr>
          <p:cNvPr id="26627" name="Rectangle 3">
            <a:extLst>
              <a:ext uri="{FF2B5EF4-FFF2-40B4-BE49-F238E27FC236}">
                <a16:creationId xmlns:a16="http://schemas.microsoft.com/office/drawing/2014/main" id="{F60A8FEE-6651-56DB-48CB-D5AE1BCC4B27}"/>
              </a:ext>
            </a:extLst>
          </p:cNvPr>
          <p:cNvSpPr>
            <a:spLocks noGrp="1" noChangeArrowheads="1"/>
          </p:cNvSpPr>
          <p:nvPr>
            <p:ph type="body" idx="1"/>
          </p:nvPr>
        </p:nvSpPr>
        <p:spPr/>
        <p:txBody>
          <a:bodyPr/>
          <a:lstStyle/>
          <a:p>
            <a:pPr eaLnBrk="1" hangingPunct="1">
              <a:buFontTx/>
              <a:buNone/>
            </a:pPr>
            <a:r>
              <a:rPr lang="en-US" altLang="fr-FR" sz="2000" b="1">
                <a:solidFill>
                  <a:srgbClr val="F0F0F0"/>
                </a:solidFill>
                <a:latin typeface="Segoe UI"/>
              </a:rPr>
              <a:t>	Quelques problèmes :</a:t>
            </a:r>
          </a:p>
          <a:p>
            <a:pPr lvl="1" eaLnBrk="1" hangingPunct="1"/>
            <a:r>
              <a:rPr lang="en-US" altLang="fr-FR" sz="2000" b="1">
                <a:solidFill>
                  <a:srgbClr val="F0F0F0"/>
                </a:solidFill>
                <a:latin typeface="Segoe UI"/>
              </a:rPr>
              <a:t>Mélange entre la manipulation des données et son accès</a:t>
            </a:r>
          </a:p>
          <a:p>
            <a:pPr lvl="1" eaLnBrk="1" hangingPunct="1"/>
            <a:r>
              <a:rPr lang="en-US" altLang="fr-FR" sz="2000" b="1">
                <a:solidFill>
                  <a:srgbClr val="F0F0F0"/>
                </a:solidFill>
                <a:latin typeface="Segoe UI"/>
              </a:rPr>
              <a:t>Notion d’état de ressource et d’URN absente.</a:t>
            </a:r>
          </a:p>
          <a:p>
            <a:pPr eaLnBrk="1" hangingPunct="1">
              <a:buFontTx/>
              <a:buNone/>
            </a:pPr>
            <a:r>
              <a:rPr lang="en-US" altLang="fr-FR" sz="2000" b="1">
                <a:solidFill>
                  <a:srgbClr val="F0F0F0"/>
                </a:solidFill>
                <a:latin typeface="Segoe UI"/>
              </a:rPr>
              <a:t>	Quelques avantages :</a:t>
            </a:r>
          </a:p>
          <a:p>
            <a:pPr lvl="1" eaLnBrk="1" hangingPunct="1"/>
            <a:r>
              <a:rPr lang="en-US" altLang="fr-FR" sz="2000" b="1">
                <a:solidFill>
                  <a:srgbClr val="F0F0F0"/>
                </a:solidFill>
                <a:latin typeface="Segoe UI"/>
              </a:rPr>
              <a:t>Très largement accepté, difficile de trouver un langage qui ne dispose</a:t>
            </a:r>
          </a:p>
          <a:p>
            <a:pPr lvl="1" eaLnBrk="1" hangingPunct="1"/>
            <a:r>
              <a:rPr lang="en-US" altLang="fr-FR" sz="2000" b="1">
                <a:solidFill>
                  <a:srgbClr val="F0F0F0"/>
                </a:solidFill>
                <a:latin typeface="Segoe UI"/>
              </a:rPr>
              <a:t>pas de bibliothèque dédiée</a:t>
            </a:r>
          </a:p>
          <a:p>
            <a:pPr lvl="1" eaLnBrk="1" hangingPunct="1"/>
            <a:r>
              <a:rPr lang="en-US" altLang="fr-FR" sz="2000" b="1">
                <a:solidFill>
                  <a:srgbClr val="F0F0F0"/>
                </a:solidFill>
                <a:latin typeface="Segoe UI"/>
              </a:rPr>
              <a:t>Textuel : plus facile à débugguer (?) quand on dépasse le simple client/serveur (réparti/distribué)</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963AEC8-CFC0-2EB9-D9CC-F38DD8CA9267}"/>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Une critique de SOAP / WSDL</a:t>
            </a:r>
            <a:endParaRPr lang="en-US" altLang="fr-FR"/>
          </a:p>
        </p:txBody>
      </p:sp>
      <p:sp>
        <p:nvSpPr>
          <p:cNvPr id="27651" name="Rectangle 3">
            <a:extLst>
              <a:ext uri="{FF2B5EF4-FFF2-40B4-BE49-F238E27FC236}">
                <a16:creationId xmlns:a16="http://schemas.microsoft.com/office/drawing/2014/main" id="{D2D3BE46-FD93-C5E6-53A1-C82ECFF64ACA}"/>
              </a:ext>
            </a:extLst>
          </p:cNvPr>
          <p:cNvSpPr>
            <a:spLocks noGrp="1" noChangeArrowheads="1"/>
          </p:cNvSpPr>
          <p:nvPr>
            <p:ph type="body" idx="1"/>
          </p:nvPr>
        </p:nvSpPr>
        <p:spPr/>
        <p:txBody>
          <a:bodyPr/>
          <a:lstStyle/>
          <a:p>
            <a:pPr eaLnBrk="1" hangingPunct="1">
              <a:lnSpc>
                <a:spcPct val="80000"/>
              </a:lnSpc>
              <a:buFontTx/>
              <a:buNone/>
            </a:pPr>
            <a:r>
              <a:rPr lang="en-US" altLang="fr-FR" sz="2000" b="1">
                <a:solidFill>
                  <a:srgbClr val="F0F0F0"/>
                </a:solidFill>
                <a:latin typeface="Segoe UI"/>
              </a:rPr>
              <a:t>	Simple (!) Object Access Protocol</a:t>
            </a:r>
          </a:p>
          <a:p>
            <a:pPr lvl="1" eaLnBrk="1" hangingPunct="1">
              <a:lnSpc>
                <a:spcPct val="80000"/>
              </a:lnSpc>
            </a:pPr>
            <a:r>
              <a:rPr lang="en-US" altLang="fr-FR" sz="2000" b="1">
                <a:solidFill>
                  <a:srgbClr val="F0F0F0"/>
                </a:solidFill>
                <a:latin typeface="Segoe UI"/>
              </a:rPr>
              <a:t>Syntaxe lourde, beaucoup de normes (WS-policy, WS-Security, WS-*), et un certain flou permettant de multiples interprétations</a:t>
            </a:r>
          </a:p>
          <a:p>
            <a:pPr lvl="1" eaLnBrk="1" hangingPunct="1">
              <a:lnSpc>
                <a:spcPct val="80000"/>
              </a:lnSpc>
            </a:pPr>
            <a:r>
              <a:rPr lang="en-US" altLang="fr-FR" sz="2000" b="1">
                <a:solidFill>
                  <a:srgbClr val="F0F0F0"/>
                </a:solidFill>
                <a:latin typeface="Segoe UI"/>
              </a:rPr>
              <a:t>Utilisation d’HTTP comme protocole de transport : perte des spécificités de HTTP</a:t>
            </a:r>
          </a:p>
          <a:p>
            <a:pPr lvl="1" eaLnBrk="1" hangingPunct="1">
              <a:lnSpc>
                <a:spcPct val="80000"/>
              </a:lnSpc>
            </a:pPr>
            <a:r>
              <a:rPr lang="en-US" altLang="fr-FR" sz="2000" b="1">
                <a:solidFill>
                  <a:srgbClr val="F0F0F0"/>
                </a:solidFill>
                <a:latin typeface="Segoe UI"/>
              </a:rPr>
              <a:t>Syntaxe complexe : génération de code la plupart du temps perte de la simplicité d’HTTP</a:t>
            </a:r>
          </a:p>
          <a:p>
            <a:pPr lvl="1" eaLnBrk="1" hangingPunct="1">
              <a:lnSpc>
                <a:spcPct val="80000"/>
              </a:lnSpc>
            </a:pPr>
            <a:r>
              <a:rPr lang="en-US" altLang="fr-FR" sz="2000" b="1">
                <a:solidFill>
                  <a:srgbClr val="F0F0F0"/>
                </a:solidFill>
                <a:latin typeface="Segoe UI"/>
              </a:rPr>
              <a:t>Souvent, la génération induit une certaine lecture des normes : peu intéropérable !</a:t>
            </a:r>
          </a:p>
          <a:p>
            <a:pPr eaLnBrk="1" hangingPunct="1">
              <a:lnSpc>
                <a:spcPct val="80000"/>
              </a:lnSpc>
            </a:pPr>
            <a:endParaRPr lang="en-US" altLang="fr-FR" sz="2800"/>
          </a:p>
          <a:p>
            <a:pPr eaLnBrk="1" hangingPunct="1">
              <a:lnSpc>
                <a:spcPct val="80000"/>
              </a:lnSpc>
              <a:buFontTx/>
              <a:buNone/>
            </a:pPr>
            <a:r>
              <a:rPr lang="en-US" altLang="fr-FR" sz="2000" b="1">
                <a:solidFill>
                  <a:srgbClr val="F0F0F0"/>
                </a:solidFill>
                <a:latin typeface="Segoe UI"/>
                <a:sym typeface="Wingdings" panose="05000000000000000000" pitchFamily="2" charset="2"/>
              </a:rPr>
              <a:t></a:t>
            </a:r>
            <a:r>
              <a:rPr lang="en-US" altLang="fr-FR" sz="2000" b="1">
                <a:solidFill>
                  <a:srgbClr val="F0F0F0"/>
                </a:solidFill>
                <a:latin typeface="Segoe UI"/>
              </a:rPr>
              <a:t>Nécessité d’alléger les choses.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A5B52107-1FC1-14D1-31AB-28EC78C1A9AF}"/>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WSDL</a:t>
            </a:r>
            <a:endParaRPr lang="en-US" altLang="fr-FR"/>
          </a:p>
        </p:txBody>
      </p:sp>
      <p:sp>
        <p:nvSpPr>
          <p:cNvPr id="28675" name="Rectangle 3">
            <a:extLst>
              <a:ext uri="{FF2B5EF4-FFF2-40B4-BE49-F238E27FC236}">
                <a16:creationId xmlns:a16="http://schemas.microsoft.com/office/drawing/2014/main" id="{47BF1B15-5979-5B6B-3A27-85749FB1CC06}"/>
              </a:ext>
            </a:extLst>
          </p:cNvPr>
          <p:cNvSpPr>
            <a:spLocks noGrp="1" noChangeArrowheads="1"/>
          </p:cNvSpPr>
          <p:nvPr>
            <p:ph type="body" idx="1"/>
          </p:nvPr>
        </p:nvSpPr>
        <p:spPr/>
        <p:txBody>
          <a:bodyPr/>
          <a:lstStyle/>
          <a:p>
            <a:pPr eaLnBrk="1" hangingPunct="1"/>
            <a:r>
              <a:rPr lang="en-US" altLang="fr-FR" sz="2000" b="1">
                <a:solidFill>
                  <a:srgbClr val="F0F0F0"/>
                </a:solidFill>
                <a:latin typeface="Segoe UI"/>
              </a:rPr>
              <a:t>But : </a:t>
            </a:r>
          </a:p>
          <a:p>
            <a:pPr lvl="1" eaLnBrk="1" hangingPunct="1">
              <a:buFontTx/>
              <a:buNone/>
            </a:pPr>
            <a:r>
              <a:rPr lang="en-US" altLang="fr-FR" sz="2000" b="1">
                <a:solidFill>
                  <a:srgbClr val="F0F0F0"/>
                </a:solidFill>
                <a:latin typeface="Segoe UI"/>
              </a:rPr>
              <a:t>	grammaire XML permettant de décrire un Service Web - destiné à favoriser l’interopérabilité</a:t>
            </a:r>
          </a:p>
          <a:p>
            <a:pPr eaLnBrk="1" hangingPunct="1"/>
            <a:r>
              <a:rPr lang="fr-FR" altLang="fr-FR" sz="2000" b="1">
                <a:solidFill>
                  <a:srgbClr val="F0F0F0"/>
                </a:solidFill>
                <a:latin typeface="Segoe UI"/>
              </a:rPr>
              <a:t>Dans les faits :</a:t>
            </a:r>
          </a:p>
          <a:p>
            <a:pPr lvl="1" eaLnBrk="1" hangingPunct="1"/>
            <a:r>
              <a:rPr lang="en-US" altLang="fr-FR" sz="2000" b="1">
                <a:solidFill>
                  <a:srgbClr val="F0F0F0"/>
                </a:solidFill>
                <a:latin typeface="Segoe UI"/>
              </a:rPr>
              <a:t>Syntaxe lourde</a:t>
            </a:r>
          </a:p>
          <a:p>
            <a:pPr lvl="1" eaLnBrk="1" hangingPunct="1"/>
            <a:r>
              <a:rPr lang="en-US" altLang="fr-FR" sz="2000" b="1">
                <a:solidFill>
                  <a:srgbClr val="F0F0F0"/>
                </a:solidFill>
                <a:latin typeface="Segoe UI"/>
              </a:rPr>
              <a:t>Permet de définir complètement le service mais aussi des zones d’ombres importantes qui restent propriétaires</a:t>
            </a:r>
          </a:p>
          <a:p>
            <a:pPr lvl="1" eaLnBrk="1" hangingPunct="1"/>
            <a:r>
              <a:rPr lang="en-US" altLang="fr-FR" sz="2000" b="1">
                <a:solidFill>
                  <a:srgbClr val="F0F0F0"/>
                </a:solidFill>
                <a:latin typeface="Segoe UI"/>
              </a:rPr>
              <a:t>Souvent les définitions sont uniformes et donc le code est redondant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3656BA8-D216-1797-A0EC-DE2B432B8921}"/>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Et REST ?</a:t>
            </a:r>
            <a:endParaRPr lang="en-US" altLang="fr-FR"/>
          </a:p>
        </p:txBody>
      </p:sp>
      <p:sp>
        <p:nvSpPr>
          <p:cNvPr id="29699" name="Rectangle 3">
            <a:extLst>
              <a:ext uri="{FF2B5EF4-FFF2-40B4-BE49-F238E27FC236}">
                <a16:creationId xmlns:a16="http://schemas.microsoft.com/office/drawing/2014/main" id="{08DD77F4-AFC8-5088-B763-7A652F3364C0}"/>
              </a:ext>
            </a:extLst>
          </p:cNvPr>
          <p:cNvSpPr>
            <a:spLocks noGrp="1" noChangeArrowheads="1"/>
          </p:cNvSpPr>
          <p:nvPr>
            <p:ph type="body" idx="1"/>
          </p:nvPr>
        </p:nvSpPr>
        <p:spPr/>
        <p:txBody>
          <a:bodyPr/>
          <a:lstStyle/>
          <a:p>
            <a:pPr eaLnBrk="1" hangingPunct="1">
              <a:lnSpc>
                <a:spcPct val="80000"/>
              </a:lnSpc>
            </a:pPr>
            <a:r>
              <a:rPr lang="en-US" altLang="fr-FR" sz="2000" b="1">
                <a:solidFill>
                  <a:srgbClr val="F0F0F0"/>
                </a:solidFill>
                <a:latin typeface="Segoe UI"/>
              </a:rPr>
              <a:t>Style architectural : </a:t>
            </a:r>
          </a:p>
          <a:p>
            <a:pPr eaLnBrk="1" hangingPunct="1">
              <a:lnSpc>
                <a:spcPct val="80000"/>
              </a:lnSpc>
              <a:buFontTx/>
              <a:buNone/>
            </a:pPr>
            <a:r>
              <a:rPr lang="en-US" altLang="fr-FR" sz="2000" b="1">
                <a:solidFill>
                  <a:srgbClr val="F0F0F0"/>
                </a:solidFill>
                <a:latin typeface="Segoe UI"/>
              </a:rPr>
              <a:t>	ce n’est pas une norme, ni un protocole, mais un ensemble de recommandations sur comment concevoir son système</a:t>
            </a:r>
          </a:p>
          <a:p>
            <a:pPr eaLnBrk="1" hangingPunct="1">
              <a:lnSpc>
                <a:spcPct val="80000"/>
              </a:lnSpc>
            </a:pPr>
            <a:endParaRPr lang="en-US" altLang="fr-FR" sz="2000"/>
          </a:p>
          <a:p>
            <a:pPr eaLnBrk="1" hangingPunct="1">
              <a:lnSpc>
                <a:spcPct val="80000"/>
              </a:lnSpc>
            </a:pPr>
            <a:r>
              <a:rPr lang="en-US" altLang="fr-FR" sz="2000" b="1">
                <a:solidFill>
                  <a:srgbClr val="F0F0F0"/>
                </a:solidFill>
                <a:latin typeface="Segoe UI"/>
              </a:rPr>
              <a:t>Définition : Architectural Styles and the Design of Network-based Software Architectures, thèse de Roy Fielding, 2000</a:t>
            </a:r>
          </a:p>
          <a:p>
            <a:pPr eaLnBrk="1" hangingPunct="1">
              <a:lnSpc>
                <a:spcPct val="80000"/>
              </a:lnSpc>
            </a:pPr>
            <a:endParaRPr lang="en-US" altLang="fr-FR" sz="2000"/>
          </a:p>
          <a:p>
            <a:pPr eaLnBrk="1" hangingPunct="1">
              <a:lnSpc>
                <a:spcPct val="80000"/>
              </a:lnSpc>
            </a:pPr>
            <a:r>
              <a:rPr lang="en-US" altLang="fr-FR" sz="2000" b="1">
                <a:solidFill>
                  <a:srgbClr val="F0F0F0"/>
                </a:solidFill>
                <a:latin typeface="Segoe UI"/>
              </a:rPr>
              <a:t>Philosophie :</a:t>
            </a:r>
          </a:p>
          <a:p>
            <a:pPr lvl="1" eaLnBrk="1" hangingPunct="1">
              <a:lnSpc>
                <a:spcPct val="80000"/>
              </a:lnSpc>
            </a:pPr>
            <a:r>
              <a:rPr lang="en-US" altLang="fr-FR" sz="2000" b="1">
                <a:solidFill>
                  <a:srgbClr val="F0F0F0"/>
                </a:solidFill>
                <a:latin typeface="Segoe UI"/>
              </a:rPr>
              <a:t>Simplifier la gestion,</a:t>
            </a:r>
          </a:p>
          <a:p>
            <a:pPr lvl="1" eaLnBrk="1" hangingPunct="1">
              <a:lnSpc>
                <a:spcPct val="80000"/>
              </a:lnSpc>
            </a:pPr>
            <a:r>
              <a:rPr lang="en-US" altLang="fr-FR" sz="2000" b="1">
                <a:solidFill>
                  <a:srgbClr val="F0F0F0"/>
                </a:solidFill>
                <a:latin typeface="Segoe UI"/>
              </a:rPr>
              <a:t>Uniformiser les traitements,</a:t>
            </a:r>
          </a:p>
          <a:p>
            <a:pPr lvl="1" eaLnBrk="1" hangingPunct="1">
              <a:lnSpc>
                <a:spcPct val="80000"/>
              </a:lnSpc>
            </a:pPr>
            <a:r>
              <a:rPr lang="en-US" altLang="fr-FR" sz="2000" b="1">
                <a:solidFill>
                  <a:srgbClr val="F0F0F0"/>
                </a:solidFill>
                <a:latin typeface="Segoe UI"/>
              </a:rPr>
              <a:t>Utiliser HTTP comme un protocole applicatif et le remettre au centre des WS</a:t>
            </a:r>
          </a:p>
          <a:p>
            <a:pPr eaLnBrk="1" hangingPunct="1">
              <a:lnSpc>
                <a:spcPct val="80000"/>
              </a:lnSpc>
            </a:pPr>
            <a:endParaRPr lang="en-US" altLang="fr-FR" sz="2000"/>
          </a:p>
          <a:p>
            <a:pPr eaLnBrk="1" hangingPunct="1">
              <a:lnSpc>
                <a:spcPct val="80000"/>
              </a:lnSpc>
            </a:pPr>
            <a:r>
              <a:rPr lang="en-US" altLang="fr-FR" sz="2000" b="1">
                <a:solidFill>
                  <a:srgbClr val="F0F0F0"/>
                </a:solidFill>
                <a:latin typeface="Segoe UI"/>
              </a:rPr>
              <a:t>Tendance : abandon de SOAP/WSDL pour du REST (pour permettre plus d’intéropérabilité, ou plus de simplicité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4A18333-FEB7-12B8-1921-45A9A5306463}"/>
              </a:ext>
            </a:extLst>
          </p:cNvPr>
          <p:cNvSpPr>
            <a:spLocks noGrp="1" noChangeArrowheads="1"/>
          </p:cNvSpPr>
          <p:nvPr>
            <p:ph type="title"/>
          </p:nvPr>
        </p:nvSpPr>
        <p:spPr>
          <a:xfrm>
            <a:off x="381000" y="0"/>
            <a:ext cx="8229600" cy="1143000"/>
          </a:xfrm>
        </p:spPr>
        <p:txBody>
          <a:bodyPr/>
          <a:lstStyle/>
          <a:p>
            <a:pPr eaLnBrk="1" hangingPunct="1"/>
            <a:r>
              <a:rPr lang="fr-FR" altLang="fr-FR" sz="2000" b="1" dirty="0">
                <a:solidFill>
                  <a:srgbClr val="F0F0F0"/>
                </a:solidFill>
                <a:latin typeface="Segoe UI"/>
              </a:rPr>
              <a:t>Principes de REST</a:t>
            </a:r>
            <a:endParaRPr lang="en-US" altLang="fr-FR" dirty="0"/>
          </a:p>
        </p:txBody>
      </p:sp>
      <p:sp>
        <p:nvSpPr>
          <p:cNvPr id="30723" name="Rectangle 3">
            <a:extLst>
              <a:ext uri="{FF2B5EF4-FFF2-40B4-BE49-F238E27FC236}">
                <a16:creationId xmlns:a16="http://schemas.microsoft.com/office/drawing/2014/main" id="{4D67F5ED-F406-1EE6-A9B2-325A255E608E}"/>
              </a:ext>
            </a:extLst>
          </p:cNvPr>
          <p:cNvSpPr>
            <a:spLocks noGrp="1" noChangeArrowheads="1"/>
          </p:cNvSpPr>
          <p:nvPr>
            <p:ph type="body" idx="1"/>
          </p:nvPr>
        </p:nvSpPr>
        <p:spPr>
          <a:xfrm>
            <a:off x="457200" y="990600"/>
            <a:ext cx="8229600" cy="4525963"/>
          </a:xfrm>
        </p:spPr>
        <p:txBody>
          <a:bodyPr/>
          <a:lstStyle/>
          <a:p>
            <a:pPr eaLnBrk="1" hangingPunct="1">
              <a:lnSpc>
                <a:spcPct val="80000"/>
              </a:lnSpc>
            </a:pPr>
            <a:r>
              <a:rPr lang="en-US" altLang="fr-FR" sz="2000" b="1" dirty="0">
                <a:solidFill>
                  <a:srgbClr val="F0F0F0"/>
                </a:solidFill>
                <a:latin typeface="Segoe UI"/>
              </a:rPr>
              <a:t>Client/</a:t>
            </a:r>
            <a:r>
              <a:rPr lang="en-US" altLang="fr-FR" sz="2000" b="1" dirty="0" err="1">
                <a:solidFill>
                  <a:srgbClr val="F0F0F0"/>
                </a:solidFill>
                <a:latin typeface="Segoe UI"/>
              </a:rPr>
              <a:t>serveur</a:t>
            </a:r>
            <a:r>
              <a:rPr lang="en-US" altLang="fr-FR" sz="2000" b="1" dirty="0">
                <a:solidFill>
                  <a:srgbClr val="F0F0F0"/>
                </a:solidFill>
                <a:latin typeface="Segoe UI"/>
              </a:rPr>
              <a:t> : les </a:t>
            </a:r>
            <a:r>
              <a:rPr lang="en-US" altLang="fr-FR" sz="2000" b="1" dirty="0" err="1">
                <a:solidFill>
                  <a:srgbClr val="F0F0F0"/>
                </a:solidFill>
                <a:latin typeface="Segoe UI"/>
              </a:rPr>
              <a:t>rôles</a:t>
            </a:r>
            <a:r>
              <a:rPr lang="en-US" altLang="fr-FR" sz="2000" b="1" dirty="0">
                <a:solidFill>
                  <a:srgbClr val="F0F0F0"/>
                </a:solidFill>
                <a:latin typeface="Segoe UI"/>
              </a:rPr>
              <a:t> </a:t>
            </a:r>
            <a:r>
              <a:rPr lang="en-US" altLang="fr-FR" sz="2000" b="1" dirty="0" err="1">
                <a:solidFill>
                  <a:srgbClr val="F0F0F0"/>
                </a:solidFill>
                <a:latin typeface="Segoe UI"/>
              </a:rPr>
              <a:t>lors</a:t>
            </a:r>
            <a:r>
              <a:rPr lang="en-US" altLang="fr-FR" sz="2000" b="1" dirty="0">
                <a:solidFill>
                  <a:srgbClr val="F0F0F0"/>
                </a:solidFill>
                <a:latin typeface="Segoe UI"/>
              </a:rPr>
              <a:t> </a:t>
            </a:r>
            <a:r>
              <a:rPr lang="en-US" altLang="fr-FR" sz="2000" b="1" dirty="0" err="1">
                <a:solidFill>
                  <a:srgbClr val="F0F0F0"/>
                </a:solidFill>
                <a:latin typeface="Segoe UI"/>
              </a:rPr>
              <a:t>d’une</a:t>
            </a:r>
            <a:r>
              <a:rPr lang="en-US" altLang="fr-FR" sz="2000" b="1" dirty="0">
                <a:solidFill>
                  <a:srgbClr val="F0F0F0"/>
                </a:solidFill>
                <a:latin typeface="Segoe UI"/>
              </a:rPr>
              <a:t> communication </a:t>
            </a:r>
            <a:r>
              <a:rPr lang="en-US" altLang="fr-FR" sz="2000" b="1" dirty="0" err="1">
                <a:solidFill>
                  <a:srgbClr val="F0F0F0"/>
                </a:solidFill>
                <a:latin typeface="Segoe UI"/>
              </a:rPr>
              <a:t>sont</a:t>
            </a:r>
            <a:r>
              <a:rPr lang="en-US" altLang="fr-FR" sz="2000" b="1" dirty="0">
                <a:solidFill>
                  <a:srgbClr val="F0F0F0"/>
                </a:solidFill>
                <a:latin typeface="Segoe UI"/>
              </a:rPr>
              <a:t> </a:t>
            </a:r>
            <a:r>
              <a:rPr lang="en-US" altLang="fr-FR" sz="2000" b="1" dirty="0" err="1">
                <a:solidFill>
                  <a:srgbClr val="F0F0F0"/>
                </a:solidFill>
                <a:latin typeface="Segoe UI"/>
              </a:rPr>
              <a:t>clairement</a:t>
            </a:r>
            <a:r>
              <a:rPr lang="en-US" altLang="fr-FR" sz="2000" b="1" dirty="0">
                <a:solidFill>
                  <a:srgbClr val="F0F0F0"/>
                </a:solidFill>
                <a:latin typeface="Segoe UI"/>
              </a:rPr>
              <a:t> </a:t>
            </a:r>
            <a:r>
              <a:rPr lang="en-US" altLang="fr-FR" sz="2000" b="1" dirty="0" err="1">
                <a:solidFill>
                  <a:srgbClr val="F0F0F0"/>
                </a:solidFill>
                <a:latin typeface="Segoe UI"/>
              </a:rPr>
              <a:t>séparés</a:t>
            </a:r>
            <a:r>
              <a:rPr lang="en-US" altLang="fr-FR" sz="2000" b="1" dirty="0">
                <a:solidFill>
                  <a:srgbClr val="F0F0F0"/>
                </a:solidFill>
                <a:latin typeface="Segoe UI"/>
              </a:rPr>
              <a:t> (</a:t>
            </a:r>
            <a:r>
              <a:rPr lang="en-US" altLang="fr-FR" sz="2000" b="1" dirty="0" err="1">
                <a:solidFill>
                  <a:srgbClr val="F0F0F0"/>
                </a:solidFill>
                <a:latin typeface="Segoe UI"/>
              </a:rPr>
              <a:t>serveur</a:t>
            </a:r>
            <a:r>
              <a:rPr lang="en-US" altLang="fr-FR" sz="2000" b="1" dirty="0">
                <a:solidFill>
                  <a:srgbClr val="F0F0F0"/>
                </a:solidFill>
                <a:latin typeface="Segoe UI"/>
              </a:rPr>
              <a:t> rend des services à </a:t>
            </a:r>
            <a:r>
              <a:rPr lang="en-US" altLang="fr-FR" sz="2000" b="1" dirty="0" err="1">
                <a:solidFill>
                  <a:srgbClr val="F0F0F0"/>
                </a:solidFill>
                <a:latin typeface="Segoe UI"/>
              </a:rPr>
              <a:t>ses</a:t>
            </a:r>
            <a:r>
              <a:rPr lang="en-US" altLang="fr-FR" sz="2000" b="1" dirty="0">
                <a:solidFill>
                  <a:srgbClr val="F0F0F0"/>
                </a:solidFill>
                <a:latin typeface="Segoe UI"/>
              </a:rPr>
              <a:t> clients)</a:t>
            </a:r>
          </a:p>
          <a:p>
            <a:pPr eaLnBrk="1" hangingPunct="1">
              <a:lnSpc>
                <a:spcPct val="80000"/>
              </a:lnSpc>
            </a:pPr>
            <a:r>
              <a:rPr lang="en-US" altLang="fr-FR" sz="2000" b="1" dirty="0">
                <a:solidFill>
                  <a:srgbClr val="F0F0F0"/>
                </a:solidFill>
                <a:latin typeface="Segoe UI"/>
              </a:rPr>
              <a:t>Sans état (</a:t>
            </a:r>
            <a:r>
              <a:rPr lang="en-US" altLang="fr-FR" sz="2000" b="1" dirty="0" err="1">
                <a:solidFill>
                  <a:srgbClr val="F0F0F0"/>
                </a:solidFill>
                <a:latin typeface="Segoe UI"/>
              </a:rPr>
              <a:t>côté</a:t>
            </a:r>
            <a:r>
              <a:rPr lang="en-US" altLang="fr-FR" sz="2000" b="1" dirty="0">
                <a:solidFill>
                  <a:srgbClr val="F0F0F0"/>
                </a:solidFill>
                <a:latin typeface="Segoe UI"/>
              </a:rPr>
              <a:t> </a:t>
            </a:r>
            <a:r>
              <a:rPr lang="en-US" altLang="fr-FR" sz="2000" b="1" dirty="0" err="1">
                <a:solidFill>
                  <a:srgbClr val="F0F0F0"/>
                </a:solidFill>
                <a:latin typeface="Segoe UI"/>
              </a:rPr>
              <a:t>serveur</a:t>
            </a:r>
            <a:r>
              <a:rPr lang="en-US" altLang="fr-FR" sz="2000" b="1" dirty="0">
                <a:solidFill>
                  <a:srgbClr val="F0F0F0"/>
                </a:solidFill>
                <a:latin typeface="Segoe UI"/>
              </a:rPr>
              <a:t>) : le client </a:t>
            </a:r>
            <a:r>
              <a:rPr lang="en-US" altLang="fr-FR" sz="2000" b="1" dirty="0" err="1">
                <a:solidFill>
                  <a:srgbClr val="F0F0F0"/>
                </a:solidFill>
                <a:latin typeface="Segoe UI"/>
              </a:rPr>
              <a:t>connaît</a:t>
            </a:r>
            <a:r>
              <a:rPr lang="en-US" altLang="fr-FR" sz="2000" b="1" dirty="0">
                <a:solidFill>
                  <a:srgbClr val="F0F0F0"/>
                </a:solidFill>
                <a:latin typeface="Segoe UI"/>
              </a:rPr>
              <a:t> </a:t>
            </a:r>
            <a:r>
              <a:rPr lang="en-US" altLang="fr-FR" sz="2000" b="1" dirty="0" err="1">
                <a:solidFill>
                  <a:srgbClr val="F0F0F0"/>
                </a:solidFill>
                <a:latin typeface="Segoe UI"/>
              </a:rPr>
              <a:t>toutes</a:t>
            </a:r>
            <a:r>
              <a:rPr lang="en-US" altLang="fr-FR" sz="2000" b="1" dirty="0">
                <a:solidFill>
                  <a:srgbClr val="F0F0F0"/>
                </a:solidFill>
                <a:latin typeface="Segoe UI"/>
              </a:rPr>
              <a:t> les données </a:t>
            </a:r>
            <a:r>
              <a:rPr lang="en-US" altLang="fr-FR" sz="2000" b="1" dirty="0" err="1">
                <a:solidFill>
                  <a:srgbClr val="F0F0F0"/>
                </a:solidFill>
                <a:latin typeface="Segoe UI"/>
              </a:rPr>
              <a:t>nécessaires</a:t>
            </a:r>
            <a:r>
              <a:rPr lang="en-US" altLang="fr-FR" sz="2000" b="1" dirty="0">
                <a:solidFill>
                  <a:srgbClr val="F0F0F0"/>
                </a:solidFill>
                <a:latin typeface="Segoe UI"/>
              </a:rPr>
              <a:t> à </a:t>
            </a:r>
            <a:r>
              <a:rPr lang="en-US" altLang="fr-FR" sz="2000" b="1" dirty="0" err="1">
                <a:solidFill>
                  <a:srgbClr val="F0F0F0"/>
                </a:solidFill>
                <a:latin typeface="Segoe UI"/>
              </a:rPr>
              <a:t>une</a:t>
            </a:r>
            <a:r>
              <a:rPr lang="en-US" altLang="fr-FR" sz="2000" b="1" dirty="0">
                <a:solidFill>
                  <a:srgbClr val="F0F0F0"/>
                </a:solidFill>
                <a:latin typeface="Segoe UI"/>
              </a:rPr>
              <a:t> </a:t>
            </a:r>
            <a:r>
              <a:rPr lang="en-US" altLang="fr-FR" sz="2000" b="1" dirty="0" err="1">
                <a:solidFill>
                  <a:srgbClr val="F0F0F0"/>
                </a:solidFill>
                <a:latin typeface="Segoe UI"/>
              </a:rPr>
              <a:t>opération</a:t>
            </a:r>
            <a:endParaRPr lang="en-US" altLang="fr-FR" sz="2000" b="1" dirty="0">
              <a:solidFill>
                <a:srgbClr val="F0F0F0"/>
              </a:solidFill>
              <a:latin typeface="Segoe UI"/>
            </a:endParaRPr>
          </a:p>
          <a:p>
            <a:pPr eaLnBrk="1" hangingPunct="1">
              <a:lnSpc>
                <a:spcPct val="80000"/>
              </a:lnSpc>
            </a:pPr>
            <a:r>
              <a:rPr lang="en-US" altLang="fr-FR" sz="2000" b="1" dirty="0">
                <a:solidFill>
                  <a:srgbClr val="F0F0F0"/>
                </a:solidFill>
                <a:latin typeface="Segoe UI"/>
              </a:rPr>
              <a:t>Cache : on </a:t>
            </a:r>
            <a:r>
              <a:rPr lang="en-US" altLang="fr-FR" sz="2000" b="1" dirty="0" err="1">
                <a:solidFill>
                  <a:srgbClr val="F0F0F0"/>
                </a:solidFill>
                <a:latin typeface="Segoe UI"/>
              </a:rPr>
              <a:t>peut</a:t>
            </a:r>
            <a:r>
              <a:rPr lang="en-US" altLang="fr-FR" sz="2000" b="1" dirty="0">
                <a:solidFill>
                  <a:srgbClr val="F0F0F0"/>
                </a:solidFill>
                <a:latin typeface="Segoe UI"/>
              </a:rPr>
              <a:t> </a:t>
            </a:r>
            <a:r>
              <a:rPr lang="en-US" altLang="fr-FR" sz="2000" b="1" dirty="0" err="1">
                <a:solidFill>
                  <a:srgbClr val="F0F0F0"/>
                </a:solidFill>
                <a:latin typeface="Segoe UI"/>
              </a:rPr>
              <a:t>éventuellement</a:t>
            </a:r>
            <a:r>
              <a:rPr lang="en-US" altLang="fr-FR" sz="2000" b="1" dirty="0">
                <a:solidFill>
                  <a:srgbClr val="F0F0F0"/>
                </a:solidFill>
                <a:latin typeface="Segoe UI"/>
              </a:rPr>
              <a:t> </a:t>
            </a:r>
            <a:r>
              <a:rPr lang="en-US" altLang="fr-FR" sz="2000" b="1" dirty="0" err="1">
                <a:solidFill>
                  <a:srgbClr val="F0F0F0"/>
                </a:solidFill>
                <a:latin typeface="Segoe UI"/>
              </a:rPr>
              <a:t>mettre</a:t>
            </a:r>
            <a:r>
              <a:rPr lang="en-US" altLang="fr-FR" sz="2000" b="1" dirty="0">
                <a:solidFill>
                  <a:srgbClr val="F0F0F0"/>
                </a:solidFill>
                <a:latin typeface="Segoe UI"/>
              </a:rPr>
              <a:t> </a:t>
            </a:r>
            <a:r>
              <a:rPr lang="en-US" altLang="fr-FR" sz="2000" b="1" dirty="0" err="1">
                <a:solidFill>
                  <a:srgbClr val="F0F0F0"/>
                </a:solidFill>
                <a:latin typeface="Segoe UI"/>
              </a:rPr>
              <a:t>en</a:t>
            </a:r>
            <a:r>
              <a:rPr lang="en-US" altLang="fr-FR" sz="2000" b="1" dirty="0">
                <a:solidFill>
                  <a:srgbClr val="F0F0F0"/>
                </a:solidFill>
                <a:latin typeface="Segoe UI"/>
              </a:rPr>
              <a:t> cache les </a:t>
            </a:r>
            <a:r>
              <a:rPr lang="en-US" altLang="fr-FR" sz="2000" b="1" dirty="0" err="1">
                <a:solidFill>
                  <a:srgbClr val="F0F0F0"/>
                </a:solidFill>
                <a:latin typeface="Segoe UI"/>
              </a:rPr>
              <a:t>réponses</a:t>
            </a:r>
            <a:r>
              <a:rPr lang="en-US" altLang="fr-FR" sz="2000" b="1" dirty="0">
                <a:solidFill>
                  <a:srgbClr val="F0F0F0"/>
                </a:solidFill>
                <a:latin typeface="Segoe UI"/>
              </a:rPr>
              <a:t> à des </a:t>
            </a:r>
            <a:r>
              <a:rPr lang="en-US" altLang="fr-FR" sz="2000" b="1" dirty="0" err="1">
                <a:solidFill>
                  <a:srgbClr val="F0F0F0"/>
                </a:solidFill>
                <a:latin typeface="Segoe UI"/>
              </a:rPr>
              <a:t>requêtes</a:t>
            </a:r>
            <a:r>
              <a:rPr lang="en-US" altLang="fr-FR" sz="2000" b="1" dirty="0">
                <a:solidFill>
                  <a:srgbClr val="F0F0F0"/>
                </a:solidFill>
                <a:latin typeface="Segoe UI"/>
              </a:rPr>
              <a:t>, </a:t>
            </a:r>
            <a:r>
              <a:rPr lang="en-US" altLang="fr-FR" sz="2000" b="1" dirty="0" err="1">
                <a:solidFill>
                  <a:srgbClr val="F0F0F0"/>
                </a:solidFill>
                <a:latin typeface="Segoe UI"/>
              </a:rPr>
              <a:t>si</a:t>
            </a:r>
            <a:r>
              <a:rPr lang="en-US" altLang="fr-FR" sz="2000" b="1" dirty="0">
                <a:solidFill>
                  <a:srgbClr val="F0F0F0"/>
                </a:solidFill>
                <a:latin typeface="Segoe UI"/>
              </a:rPr>
              <a:t> </a:t>
            </a:r>
            <a:r>
              <a:rPr lang="en-US" altLang="fr-FR" sz="2000" b="1" dirty="0" err="1">
                <a:solidFill>
                  <a:srgbClr val="F0F0F0"/>
                </a:solidFill>
                <a:latin typeface="Segoe UI"/>
              </a:rPr>
              <a:t>celles</a:t>
            </a:r>
            <a:r>
              <a:rPr lang="en-US" altLang="fr-FR" sz="2000" b="1" dirty="0">
                <a:solidFill>
                  <a:srgbClr val="F0F0F0"/>
                </a:solidFill>
                <a:latin typeface="Segoe UI"/>
              </a:rPr>
              <a:t>-ci </a:t>
            </a:r>
            <a:r>
              <a:rPr lang="en-US" altLang="fr-FR" sz="2000" b="1" dirty="0" err="1">
                <a:solidFill>
                  <a:srgbClr val="F0F0F0"/>
                </a:solidFill>
                <a:latin typeface="Segoe UI"/>
              </a:rPr>
              <a:t>l’admettent</a:t>
            </a:r>
            <a:endParaRPr lang="en-US" altLang="fr-FR" sz="2000" b="1" dirty="0">
              <a:solidFill>
                <a:srgbClr val="F0F0F0"/>
              </a:solidFill>
              <a:latin typeface="Segoe UI"/>
            </a:endParaRPr>
          </a:p>
          <a:p>
            <a:pPr eaLnBrk="1" hangingPunct="1">
              <a:lnSpc>
                <a:spcPct val="80000"/>
              </a:lnSpc>
            </a:pPr>
            <a:r>
              <a:rPr lang="en-US" altLang="fr-FR" sz="2000" b="1" dirty="0">
                <a:solidFill>
                  <a:srgbClr val="F0F0F0"/>
                </a:solidFill>
                <a:latin typeface="Segoe UI"/>
              </a:rPr>
              <a:t>Interface </a:t>
            </a:r>
            <a:r>
              <a:rPr lang="en-US" altLang="fr-FR" sz="2000" b="1" dirty="0" err="1">
                <a:solidFill>
                  <a:srgbClr val="F0F0F0"/>
                </a:solidFill>
                <a:latin typeface="Segoe UI"/>
              </a:rPr>
              <a:t>uniforme</a:t>
            </a:r>
            <a:r>
              <a:rPr lang="en-US" altLang="fr-FR" sz="2000" b="1" dirty="0">
                <a:solidFill>
                  <a:srgbClr val="F0F0F0"/>
                </a:solidFill>
                <a:latin typeface="Segoe UI"/>
              </a:rPr>
              <a:t> : respect de </a:t>
            </a:r>
            <a:r>
              <a:rPr lang="en-US" altLang="fr-FR" sz="2000" b="1" dirty="0" err="1">
                <a:solidFill>
                  <a:srgbClr val="F0F0F0"/>
                </a:solidFill>
                <a:latin typeface="Segoe UI"/>
              </a:rPr>
              <a:t>certaines</a:t>
            </a:r>
            <a:r>
              <a:rPr lang="en-US" altLang="fr-FR" sz="2000" b="1" dirty="0">
                <a:solidFill>
                  <a:srgbClr val="F0F0F0"/>
                </a:solidFill>
                <a:latin typeface="Segoe UI"/>
              </a:rPr>
              <a:t> conventions par </a:t>
            </a:r>
            <a:r>
              <a:rPr lang="en-US" altLang="fr-FR" sz="2000" b="1" dirty="0" err="1">
                <a:solidFill>
                  <a:srgbClr val="F0F0F0"/>
                </a:solidFill>
                <a:latin typeface="Segoe UI"/>
              </a:rPr>
              <a:t>tous</a:t>
            </a:r>
            <a:r>
              <a:rPr lang="en-US" altLang="fr-FR" sz="2000" b="1" dirty="0">
                <a:solidFill>
                  <a:srgbClr val="F0F0F0"/>
                </a:solidFill>
                <a:latin typeface="Segoe UI"/>
              </a:rPr>
              <a:t> les </a:t>
            </a:r>
            <a:r>
              <a:rPr lang="en-US" altLang="fr-FR" sz="2000" b="1" dirty="0" err="1">
                <a:solidFill>
                  <a:srgbClr val="F0F0F0"/>
                </a:solidFill>
                <a:latin typeface="Segoe UI"/>
              </a:rPr>
              <a:t>composants</a:t>
            </a:r>
            <a:r>
              <a:rPr lang="en-US" altLang="fr-FR" sz="2000" b="1" dirty="0">
                <a:solidFill>
                  <a:srgbClr val="F0F0F0"/>
                </a:solidFill>
                <a:latin typeface="Segoe UI"/>
              </a:rPr>
              <a:t> </a:t>
            </a:r>
            <a:r>
              <a:rPr lang="en-US" altLang="fr-FR" sz="2000" b="1" dirty="0" err="1">
                <a:solidFill>
                  <a:srgbClr val="F0F0F0"/>
                </a:solidFill>
                <a:latin typeface="Segoe UI"/>
              </a:rPr>
              <a:t>d’une</a:t>
            </a:r>
            <a:r>
              <a:rPr lang="en-US" altLang="fr-FR" sz="2000" b="1" dirty="0">
                <a:solidFill>
                  <a:srgbClr val="F0F0F0"/>
                </a:solidFill>
                <a:latin typeface="Segoe UI"/>
              </a:rPr>
              <a:t> application (identification, manipulation, messages auto-</a:t>
            </a:r>
            <a:r>
              <a:rPr lang="en-US" altLang="fr-FR" sz="2000" b="1" dirty="0" err="1">
                <a:solidFill>
                  <a:srgbClr val="F0F0F0"/>
                </a:solidFill>
                <a:latin typeface="Segoe UI"/>
              </a:rPr>
              <a:t>descriptifs</a:t>
            </a:r>
            <a:r>
              <a:rPr lang="en-US" altLang="fr-FR" sz="2000" b="1" dirty="0">
                <a:solidFill>
                  <a:srgbClr val="F0F0F0"/>
                </a:solidFill>
                <a:latin typeface="Segoe UI"/>
              </a:rPr>
              <a:t> (i.e. </a:t>
            </a:r>
            <a:r>
              <a:rPr lang="en-US" altLang="fr-FR" sz="2000" b="1" dirty="0" err="1">
                <a:solidFill>
                  <a:srgbClr val="F0F0F0"/>
                </a:solidFill>
                <a:latin typeface="Segoe UI"/>
              </a:rPr>
              <a:t>méta</a:t>
            </a:r>
            <a:r>
              <a:rPr lang="en-US" altLang="fr-FR" sz="2000" b="1" dirty="0">
                <a:solidFill>
                  <a:srgbClr val="F0F0F0"/>
                </a:solidFill>
                <a:latin typeface="Segoe UI"/>
              </a:rPr>
              <a:t>-données, ex : type MIME), </a:t>
            </a:r>
            <a:r>
              <a:rPr lang="en-US" altLang="fr-FR" sz="2000" b="1" dirty="0" err="1">
                <a:solidFill>
                  <a:srgbClr val="F0F0F0"/>
                </a:solidFill>
                <a:latin typeface="Segoe UI"/>
              </a:rPr>
              <a:t>utilisation</a:t>
            </a:r>
            <a:r>
              <a:rPr lang="en-US" altLang="fr-FR" sz="2000" b="1" dirty="0">
                <a:solidFill>
                  <a:srgbClr val="F0F0F0"/>
                </a:solidFill>
                <a:latin typeface="Segoe UI"/>
              </a:rPr>
              <a:t> </a:t>
            </a:r>
            <a:r>
              <a:rPr lang="en-US" altLang="fr-FR" sz="2000" b="1" dirty="0" err="1">
                <a:solidFill>
                  <a:srgbClr val="F0F0F0"/>
                </a:solidFill>
                <a:latin typeface="Segoe UI"/>
              </a:rPr>
              <a:t>systématique</a:t>
            </a:r>
            <a:r>
              <a:rPr lang="en-US" altLang="fr-FR" sz="2000" b="1" dirty="0">
                <a:solidFill>
                  <a:srgbClr val="F0F0F0"/>
                </a:solidFill>
                <a:latin typeface="Segoe UI"/>
              </a:rPr>
              <a:t> de </a:t>
            </a:r>
            <a:r>
              <a:rPr lang="en-US" altLang="fr-FR" sz="2000" b="1" dirty="0" err="1">
                <a:solidFill>
                  <a:srgbClr val="F0F0F0"/>
                </a:solidFill>
                <a:latin typeface="Segoe UI"/>
              </a:rPr>
              <a:t>l’hyperlien</a:t>
            </a:r>
            <a:r>
              <a:rPr lang="en-US" altLang="fr-FR" sz="2000" b="1" dirty="0">
                <a:solidFill>
                  <a:srgbClr val="F0F0F0"/>
                </a:solidFill>
                <a:latin typeface="Segoe UI"/>
              </a:rPr>
              <a:t> (HATEOAS : Hypermedia as the Engine of Application State)</a:t>
            </a:r>
          </a:p>
          <a:p>
            <a:pPr eaLnBrk="1" hangingPunct="1">
              <a:lnSpc>
                <a:spcPct val="80000"/>
              </a:lnSpc>
            </a:pPr>
            <a:r>
              <a:rPr lang="en-US" altLang="fr-FR" sz="2000" b="1" dirty="0">
                <a:solidFill>
                  <a:srgbClr val="F0F0F0"/>
                </a:solidFill>
                <a:latin typeface="Segoe UI"/>
              </a:rPr>
              <a:t>Système </a:t>
            </a:r>
            <a:r>
              <a:rPr lang="en-US" altLang="fr-FR" sz="2000" b="1" dirty="0" err="1">
                <a:solidFill>
                  <a:srgbClr val="F0F0F0"/>
                </a:solidFill>
                <a:latin typeface="Segoe UI"/>
              </a:rPr>
              <a:t>en</a:t>
            </a:r>
            <a:r>
              <a:rPr lang="en-US" altLang="fr-FR" sz="2000" b="1" dirty="0">
                <a:solidFill>
                  <a:srgbClr val="F0F0F0"/>
                </a:solidFill>
                <a:latin typeface="Segoe UI"/>
              </a:rPr>
              <a:t> couche : </a:t>
            </a:r>
            <a:r>
              <a:rPr lang="en-US" altLang="fr-FR" sz="2000" b="1" dirty="0" err="1">
                <a:solidFill>
                  <a:srgbClr val="F0F0F0"/>
                </a:solidFill>
                <a:latin typeface="Segoe UI"/>
              </a:rPr>
              <a:t>impossibilité</a:t>
            </a:r>
            <a:r>
              <a:rPr lang="en-US" altLang="fr-FR" sz="2000" b="1" dirty="0">
                <a:solidFill>
                  <a:srgbClr val="F0F0F0"/>
                </a:solidFill>
                <a:latin typeface="Segoe UI"/>
              </a:rPr>
              <a:t> pour le client de savoir </a:t>
            </a:r>
            <a:r>
              <a:rPr lang="en-US" altLang="fr-FR" sz="2000" b="1" dirty="0" err="1">
                <a:solidFill>
                  <a:srgbClr val="F0F0F0"/>
                </a:solidFill>
                <a:latin typeface="Segoe UI"/>
              </a:rPr>
              <a:t>si</a:t>
            </a:r>
            <a:r>
              <a:rPr lang="en-US" altLang="fr-FR" sz="2000" b="1" dirty="0">
                <a:solidFill>
                  <a:srgbClr val="F0F0F0"/>
                </a:solidFill>
                <a:latin typeface="Segoe UI"/>
              </a:rPr>
              <a:t> il </a:t>
            </a:r>
            <a:r>
              <a:rPr lang="en-US" altLang="fr-FR" sz="2000" b="1" dirty="0" err="1">
                <a:solidFill>
                  <a:srgbClr val="F0F0F0"/>
                </a:solidFill>
                <a:latin typeface="Segoe UI"/>
              </a:rPr>
              <a:t>est</a:t>
            </a:r>
            <a:r>
              <a:rPr lang="en-US" altLang="fr-FR" sz="2000" b="1" dirty="0">
                <a:solidFill>
                  <a:srgbClr val="F0F0F0"/>
                </a:solidFill>
                <a:latin typeface="Segoe UI"/>
              </a:rPr>
              <a:t> </a:t>
            </a:r>
            <a:r>
              <a:rPr lang="en-US" altLang="fr-FR" sz="2000" b="1" dirty="0" err="1">
                <a:solidFill>
                  <a:srgbClr val="F0F0F0"/>
                </a:solidFill>
                <a:latin typeface="Segoe UI"/>
              </a:rPr>
              <a:t>en</a:t>
            </a:r>
            <a:r>
              <a:rPr lang="en-US" altLang="fr-FR" sz="2000" b="1" dirty="0">
                <a:solidFill>
                  <a:srgbClr val="F0F0F0"/>
                </a:solidFill>
                <a:latin typeface="Segoe UI"/>
              </a:rPr>
              <a:t> train </a:t>
            </a:r>
            <a:r>
              <a:rPr lang="en-US" altLang="fr-FR" sz="2000" b="1" dirty="0" err="1">
                <a:solidFill>
                  <a:srgbClr val="F0F0F0"/>
                </a:solidFill>
                <a:latin typeface="Segoe UI"/>
              </a:rPr>
              <a:t>d’interagir</a:t>
            </a:r>
            <a:r>
              <a:rPr lang="en-US" altLang="fr-FR" sz="2000" b="1" dirty="0">
                <a:solidFill>
                  <a:srgbClr val="F0F0F0"/>
                </a:solidFill>
                <a:latin typeface="Segoe UI"/>
              </a:rPr>
              <a:t> avec un </a:t>
            </a:r>
            <a:r>
              <a:rPr lang="en-US" altLang="fr-FR" sz="2000" b="1" dirty="0" err="1">
                <a:solidFill>
                  <a:srgbClr val="F0F0F0"/>
                </a:solidFill>
                <a:latin typeface="Segoe UI"/>
              </a:rPr>
              <a:t>intermédiaire</a:t>
            </a:r>
            <a:r>
              <a:rPr lang="en-US" altLang="fr-FR" sz="2000" b="1" dirty="0">
                <a:solidFill>
                  <a:srgbClr val="F0F0F0"/>
                </a:solidFill>
                <a:latin typeface="Segoe UI"/>
              </a:rPr>
              <a:t> </a:t>
            </a:r>
            <a:r>
              <a:rPr lang="en-US" altLang="fr-FR" sz="2000" b="1" dirty="0" err="1">
                <a:solidFill>
                  <a:srgbClr val="F0F0F0"/>
                </a:solidFill>
                <a:latin typeface="Segoe UI"/>
              </a:rPr>
              <a:t>ou</a:t>
            </a:r>
            <a:r>
              <a:rPr lang="en-US" altLang="fr-FR" sz="2000" b="1" dirty="0">
                <a:solidFill>
                  <a:srgbClr val="F0F0F0"/>
                </a:solidFill>
                <a:latin typeface="Segoe UI"/>
              </a:rPr>
              <a:t> non (load balancing, </a:t>
            </a:r>
            <a:r>
              <a:rPr lang="en-US" altLang="fr-FR" sz="2000" b="1" dirty="0" err="1">
                <a:solidFill>
                  <a:srgbClr val="F0F0F0"/>
                </a:solidFill>
                <a:latin typeface="Segoe UI"/>
              </a:rPr>
              <a:t>renforcement</a:t>
            </a:r>
            <a:r>
              <a:rPr lang="en-US" altLang="fr-FR" sz="2000" b="1" dirty="0">
                <a:solidFill>
                  <a:srgbClr val="F0F0F0"/>
                </a:solidFill>
                <a:latin typeface="Segoe UI"/>
              </a:rPr>
              <a:t> de </a:t>
            </a:r>
            <a:r>
              <a:rPr lang="en-US" altLang="fr-FR" sz="2000" b="1" dirty="0" err="1">
                <a:solidFill>
                  <a:srgbClr val="F0F0F0"/>
                </a:solidFill>
                <a:latin typeface="Segoe UI"/>
              </a:rPr>
              <a:t>sécurité</a:t>
            </a:r>
            <a:r>
              <a:rPr lang="en-US" altLang="fr-FR" sz="2000" b="1" dirty="0">
                <a:solidFill>
                  <a:srgbClr val="F0F0F0"/>
                </a:solidFill>
                <a:latin typeface="Segoe UI"/>
              </a:rPr>
              <a:t>)</a:t>
            </a:r>
          </a:p>
          <a:p>
            <a:pPr eaLnBrk="1" hangingPunct="1">
              <a:lnSpc>
                <a:spcPct val="80000"/>
              </a:lnSpc>
            </a:pPr>
            <a:r>
              <a:rPr lang="en-US" altLang="fr-FR" sz="2000" b="1" dirty="0" err="1">
                <a:solidFill>
                  <a:srgbClr val="F0F0F0"/>
                </a:solidFill>
                <a:latin typeface="Segoe UI"/>
              </a:rPr>
              <a:t>Eventuellement</a:t>
            </a:r>
            <a:r>
              <a:rPr lang="en-US" altLang="fr-FR" sz="2000" b="1" dirty="0">
                <a:solidFill>
                  <a:srgbClr val="F0F0F0"/>
                </a:solidFill>
                <a:latin typeface="Segoe UI"/>
              </a:rPr>
              <a:t> code à la </a:t>
            </a:r>
            <a:r>
              <a:rPr lang="en-US" altLang="fr-FR" sz="2000" b="1" dirty="0" err="1">
                <a:solidFill>
                  <a:srgbClr val="F0F0F0"/>
                </a:solidFill>
                <a:latin typeface="Segoe UI"/>
              </a:rPr>
              <a:t>demande</a:t>
            </a:r>
            <a:r>
              <a:rPr lang="en-US" altLang="fr-FR" sz="2000" b="1" dirty="0">
                <a:solidFill>
                  <a:srgbClr val="F0F0F0"/>
                </a:solidFill>
                <a:latin typeface="Segoe UI"/>
              </a:rPr>
              <a:t> (fait </a:t>
            </a:r>
            <a:r>
              <a:rPr lang="en-US" altLang="fr-FR" sz="2000" b="1" dirty="0" err="1">
                <a:solidFill>
                  <a:srgbClr val="F0F0F0"/>
                </a:solidFill>
                <a:latin typeface="Segoe UI"/>
              </a:rPr>
              <a:t>partie</a:t>
            </a:r>
            <a:r>
              <a:rPr lang="en-US" altLang="fr-FR" sz="2000" b="1" dirty="0">
                <a:solidFill>
                  <a:srgbClr val="F0F0F0"/>
                </a:solidFill>
                <a:latin typeface="Segoe UI"/>
              </a:rPr>
              <a:t> de la </a:t>
            </a:r>
            <a:r>
              <a:rPr lang="en-US" altLang="fr-FR" sz="2000" b="1" dirty="0" err="1">
                <a:solidFill>
                  <a:srgbClr val="F0F0F0"/>
                </a:solidFill>
                <a:latin typeface="Segoe UI"/>
              </a:rPr>
              <a:t>définition</a:t>
            </a:r>
            <a:r>
              <a:rPr lang="en-US" altLang="fr-FR" sz="2000" b="1" dirty="0">
                <a:solidFill>
                  <a:srgbClr val="F0F0F0"/>
                </a:solidFill>
                <a:latin typeface="Segoe UI"/>
              </a:rPr>
              <a:t> </a:t>
            </a:r>
            <a:r>
              <a:rPr lang="en-US" altLang="fr-FR" sz="2000" b="1" dirty="0" err="1">
                <a:solidFill>
                  <a:srgbClr val="F0F0F0"/>
                </a:solidFill>
                <a:latin typeface="Segoe UI"/>
              </a:rPr>
              <a:t>originale</a:t>
            </a:r>
            <a:r>
              <a:rPr lang="en-US" altLang="fr-FR" sz="2000" b="1" dirty="0">
                <a:solidFill>
                  <a:srgbClr val="F0F0F0"/>
                </a:solidFill>
                <a:latin typeface="Segoe UI"/>
              </a:rPr>
              <a:t>, </a:t>
            </a:r>
            <a:r>
              <a:rPr lang="en-US" altLang="fr-FR" sz="2000" b="1" dirty="0" err="1">
                <a:solidFill>
                  <a:srgbClr val="F0F0F0"/>
                </a:solidFill>
                <a:latin typeface="Segoe UI"/>
              </a:rPr>
              <a:t>mais</a:t>
            </a:r>
            <a:r>
              <a:rPr lang="en-US" altLang="fr-FR" sz="2000" b="1" dirty="0">
                <a:solidFill>
                  <a:srgbClr val="F0F0F0"/>
                </a:solidFill>
                <a:latin typeface="Segoe UI"/>
              </a:rPr>
              <a:t> </a:t>
            </a:r>
            <a:r>
              <a:rPr lang="en-US" altLang="fr-FR" sz="2000" b="1" dirty="0" err="1">
                <a:solidFill>
                  <a:srgbClr val="F0F0F0"/>
                </a:solidFill>
                <a:latin typeface="Segoe UI"/>
              </a:rPr>
              <a:t>rarement</a:t>
            </a:r>
            <a:r>
              <a:rPr lang="en-US" altLang="fr-FR" sz="2000" b="1" dirty="0">
                <a:solidFill>
                  <a:srgbClr val="F0F0F0"/>
                </a:solidFill>
                <a:latin typeface="Segoe UI"/>
              </a:rPr>
              <a:t> </a:t>
            </a:r>
            <a:r>
              <a:rPr lang="en-US" altLang="fr-FR" sz="2000" b="1" dirty="0" err="1">
                <a:solidFill>
                  <a:srgbClr val="F0F0F0"/>
                </a:solidFill>
                <a:latin typeface="Segoe UI"/>
              </a:rPr>
              <a:t>employé</a:t>
            </a:r>
            <a:r>
              <a:rPr lang="en-US" altLang="fr-FR" sz="2000" b="1" dirty="0">
                <a:solidFill>
                  <a:srgbClr val="F0F0F0"/>
                </a:solidFill>
                <a:latin typeface="Segoe UI"/>
              </a:rPr>
              <a:t>) : </a:t>
            </a:r>
            <a:r>
              <a:rPr lang="en-US" altLang="fr-FR" sz="2000" b="1" dirty="0" err="1">
                <a:solidFill>
                  <a:srgbClr val="F0F0F0"/>
                </a:solidFill>
                <a:latin typeface="Segoe UI"/>
              </a:rPr>
              <a:t>transfert</a:t>
            </a:r>
            <a:r>
              <a:rPr lang="en-US" altLang="fr-FR" sz="2000" b="1" dirty="0">
                <a:solidFill>
                  <a:srgbClr val="F0F0F0"/>
                </a:solidFill>
                <a:latin typeface="Segoe UI"/>
              </a:rPr>
              <a:t> de code par le </a:t>
            </a:r>
            <a:r>
              <a:rPr lang="en-US" altLang="fr-FR" sz="2000" b="1" dirty="0" err="1">
                <a:solidFill>
                  <a:srgbClr val="F0F0F0"/>
                </a:solidFill>
                <a:latin typeface="Segoe UI"/>
              </a:rPr>
              <a:t>serveur</a:t>
            </a:r>
            <a:r>
              <a:rPr lang="en-US" altLang="fr-FR" sz="2000" b="1" dirty="0">
                <a:solidFill>
                  <a:srgbClr val="F0F0F0"/>
                </a:solidFill>
                <a:latin typeface="Segoe UI"/>
              </a:rPr>
              <a:t> pour </a:t>
            </a:r>
            <a:r>
              <a:rPr lang="en-US" altLang="fr-FR" sz="2000" b="1" dirty="0" err="1">
                <a:solidFill>
                  <a:srgbClr val="F0F0F0"/>
                </a:solidFill>
                <a:latin typeface="Segoe UI"/>
              </a:rPr>
              <a:t>être</a:t>
            </a:r>
            <a:r>
              <a:rPr lang="en-US" altLang="fr-FR" sz="2000" b="1" dirty="0">
                <a:solidFill>
                  <a:srgbClr val="F0F0F0"/>
                </a:solidFill>
                <a:latin typeface="Segoe UI"/>
              </a:rPr>
              <a:t> </a:t>
            </a:r>
            <a:r>
              <a:rPr lang="en-US" altLang="fr-FR" sz="2000" b="1" dirty="0" err="1">
                <a:solidFill>
                  <a:srgbClr val="F0F0F0"/>
                </a:solidFill>
                <a:latin typeface="Segoe UI"/>
              </a:rPr>
              <a:t>exécuté</a:t>
            </a:r>
            <a:r>
              <a:rPr lang="en-US" altLang="fr-FR" sz="2000" b="1" dirty="0">
                <a:solidFill>
                  <a:srgbClr val="F0F0F0"/>
                </a:solidFill>
                <a:latin typeface="Segoe UI"/>
              </a:rPr>
              <a:t> par le client (</a:t>
            </a:r>
            <a:r>
              <a:rPr lang="en-US" altLang="fr-FR" sz="2000" b="1" dirty="0" err="1">
                <a:solidFill>
                  <a:srgbClr val="F0F0F0"/>
                </a:solidFill>
                <a:latin typeface="Segoe UI"/>
              </a:rPr>
              <a:t>penser</a:t>
            </a:r>
            <a:r>
              <a:rPr lang="en-US" altLang="fr-FR" sz="2000" b="1" dirty="0">
                <a:solidFill>
                  <a:srgbClr val="F0F0F0"/>
                </a:solidFill>
                <a:latin typeface="Segoe UI"/>
              </a:rPr>
              <a:t> : client </a:t>
            </a:r>
            <a:r>
              <a:rPr lang="en-US" altLang="fr-FR" sz="2000" b="1" dirty="0" err="1">
                <a:solidFill>
                  <a:srgbClr val="F0F0F0"/>
                </a:solidFill>
                <a:latin typeface="Segoe UI"/>
              </a:rPr>
              <a:t>lourd</a:t>
            </a:r>
            <a:r>
              <a:rPr lang="en-US" altLang="fr-FR" sz="2000" b="1" dirty="0">
                <a:solidFill>
                  <a:srgbClr val="F0F0F0"/>
                </a:solidFill>
                <a:latin typeface="Segoe UI"/>
              </a:rPr>
              <a:t>)</a:t>
            </a:r>
          </a:p>
          <a:p>
            <a:pPr eaLnBrk="1" hangingPunct="1">
              <a:lnSpc>
                <a:spcPct val="80000"/>
              </a:lnSpc>
            </a:pPr>
            <a:r>
              <a:rPr lang="en-US" altLang="fr-FR" sz="2000" b="1" dirty="0">
                <a:solidFill>
                  <a:srgbClr val="F0F0F0"/>
                </a:solidFill>
                <a:latin typeface="Segoe UI"/>
              </a:rPr>
              <a:t>On parle </a:t>
            </a:r>
            <a:r>
              <a:rPr lang="en-US" altLang="fr-FR" sz="2000" b="1" dirty="0" err="1">
                <a:solidFill>
                  <a:srgbClr val="F0F0F0"/>
                </a:solidFill>
                <a:latin typeface="Segoe UI"/>
              </a:rPr>
              <a:t>aussi</a:t>
            </a:r>
            <a:r>
              <a:rPr lang="en-US" altLang="fr-FR" sz="2000" b="1" dirty="0">
                <a:solidFill>
                  <a:srgbClr val="F0F0F0"/>
                </a:solidFill>
                <a:latin typeface="Segoe UI"/>
              </a:rPr>
              <a:t> </a:t>
            </a:r>
            <a:r>
              <a:rPr lang="en-US" altLang="fr-FR" sz="2000" b="1" dirty="0" err="1">
                <a:solidFill>
                  <a:srgbClr val="F0F0F0"/>
                </a:solidFill>
                <a:latin typeface="Segoe UI"/>
              </a:rPr>
              <a:t>souvent</a:t>
            </a:r>
            <a:r>
              <a:rPr lang="en-US" altLang="fr-FR" sz="2000" b="1" dirty="0">
                <a:solidFill>
                  <a:srgbClr val="F0F0F0"/>
                </a:solidFill>
                <a:latin typeface="Segoe UI"/>
              </a:rPr>
              <a:t> de resource-oriented architecture (ROA) </a:t>
            </a:r>
            <a:r>
              <a:rPr lang="en-US" altLang="fr-FR" sz="2000" b="1" dirty="0" err="1">
                <a:solidFill>
                  <a:srgbClr val="F0F0F0"/>
                </a:solidFill>
                <a:latin typeface="Segoe UI"/>
              </a:rPr>
              <a:t>dont</a:t>
            </a:r>
            <a:r>
              <a:rPr lang="en-US" altLang="fr-FR" sz="2000" b="1" dirty="0">
                <a:solidFill>
                  <a:srgbClr val="F0F0F0"/>
                </a:solidFill>
                <a:latin typeface="Segoe UI"/>
              </a:rPr>
              <a:t> REST fait </a:t>
            </a:r>
            <a:r>
              <a:rPr lang="en-US" altLang="fr-FR" sz="2000" b="1" dirty="0" err="1">
                <a:solidFill>
                  <a:srgbClr val="F0F0F0"/>
                </a:solidFill>
                <a:latin typeface="Segoe UI"/>
              </a:rPr>
              <a:t>partie</a:t>
            </a:r>
            <a:r>
              <a:rPr lang="en-US" altLang="fr-FR" sz="2000" b="1" dirty="0">
                <a:solidFill>
                  <a:srgbClr val="F0F0F0"/>
                </a:solidFill>
                <a:latin typeface="Segoe UI"/>
              </a:rPr>
              <a:t>, pour </a:t>
            </a:r>
            <a:r>
              <a:rPr lang="en-US" altLang="fr-FR" sz="2000" b="1" dirty="0" err="1">
                <a:solidFill>
                  <a:srgbClr val="F0F0F0"/>
                </a:solidFill>
                <a:latin typeface="Segoe UI"/>
              </a:rPr>
              <a:t>désigner</a:t>
            </a:r>
            <a:r>
              <a:rPr lang="en-US" altLang="fr-FR" sz="2000" b="1" dirty="0">
                <a:solidFill>
                  <a:srgbClr val="F0F0F0"/>
                </a:solidFill>
                <a:latin typeface="Segoe UI"/>
              </a:rPr>
              <a:t> des architectures de </a:t>
            </a:r>
            <a:r>
              <a:rPr lang="en-US" altLang="fr-FR" sz="2000" b="1" dirty="0" err="1">
                <a:solidFill>
                  <a:srgbClr val="F0F0F0"/>
                </a:solidFill>
                <a:latin typeface="Segoe UI"/>
              </a:rPr>
              <a:t>ce</a:t>
            </a:r>
            <a:r>
              <a:rPr lang="en-US" altLang="fr-FR" sz="2000" b="1" dirty="0">
                <a:solidFill>
                  <a:srgbClr val="F0F0F0"/>
                </a:solidFill>
                <a:latin typeface="Segoe UI"/>
              </a:rPr>
              <a:t> type.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C62C492D-6569-9902-9A55-B90FA6CB73E9}"/>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Client/Serveur</a:t>
            </a:r>
            <a:endParaRPr lang="en-US" altLang="fr-FR"/>
          </a:p>
        </p:txBody>
      </p:sp>
      <p:sp>
        <p:nvSpPr>
          <p:cNvPr id="31747" name="Rectangle 3">
            <a:extLst>
              <a:ext uri="{FF2B5EF4-FFF2-40B4-BE49-F238E27FC236}">
                <a16:creationId xmlns:a16="http://schemas.microsoft.com/office/drawing/2014/main" id="{C4F44BB5-A8D5-1A04-0B7D-C4B1F6604795}"/>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Client/Serveur dans le sens des interactions entre composants, pas (forcément) dans le sens du client final qui se connecte à un serveur !</a:t>
            </a:r>
          </a:p>
          <a:p>
            <a:pPr eaLnBrk="1" hangingPunct="1">
              <a:lnSpc>
                <a:spcPct val="90000"/>
              </a:lnSpc>
            </a:pPr>
            <a:r>
              <a:rPr lang="en-US" altLang="fr-FR" sz="2000" b="1">
                <a:solidFill>
                  <a:srgbClr val="F0F0F0"/>
                </a:solidFill>
                <a:latin typeface="Segoe UI"/>
              </a:rPr>
              <a:t>Etablissement clair des rôles lors d’une interaction : l’un est serveur, l’autre client.</a:t>
            </a:r>
          </a:p>
          <a:p>
            <a:pPr eaLnBrk="1" hangingPunct="1">
              <a:lnSpc>
                <a:spcPct val="90000"/>
              </a:lnSpc>
            </a:pPr>
            <a:r>
              <a:rPr lang="en-US" altLang="fr-FR" sz="2000" b="1">
                <a:solidFill>
                  <a:srgbClr val="F0F0F0"/>
                </a:solidFill>
                <a:latin typeface="Segoe UI"/>
              </a:rPr>
              <a:t>Sépare l’interface utilisateur et le stockage des données</a:t>
            </a:r>
          </a:p>
          <a:p>
            <a:pPr eaLnBrk="1" hangingPunct="1">
              <a:lnSpc>
                <a:spcPct val="90000"/>
              </a:lnSpc>
            </a:pPr>
            <a:r>
              <a:rPr lang="en-US" altLang="fr-FR" sz="2000" b="1">
                <a:solidFill>
                  <a:srgbClr val="F0F0F0"/>
                </a:solidFill>
                <a:latin typeface="Segoe UI"/>
              </a:rPr>
              <a:t>Le serveur est responsable du stockage des données (état des ressources).</a:t>
            </a:r>
          </a:p>
          <a:p>
            <a:pPr eaLnBrk="1" hangingPunct="1">
              <a:lnSpc>
                <a:spcPct val="90000"/>
              </a:lnSpc>
            </a:pPr>
            <a:r>
              <a:rPr lang="en-US" altLang="fr-FR" sz="2000" b="1">
                <a:solidFill>
                  <a:srgbClr val="F0F0F0"/>
                </a:solidFill>
                <a:latin typeface="Segoe UI"/>
              </a:rPr>
              <a:t>Le client est responsable :</a:t>
            </a:r>
          </a:p>
          <a:p>
            <a:pPr lvl="1" eaLnBrk="1" hangingPunct="1">
              <a:lnSpc>
                <a:spcPct val="90000"/>
              </a:lnSpc>
            </a:pPr>
            <a:r>
              <a:rPr lang="en-US" altLang="fr-FR" sz="2000" b="1">
                <a:solidFill>
                  <a:srgbClr val="F0F0F0"/>
                </a:solidFill>
                <a:latin typeface="Segoe UI"/>
              </a:rPr>
              <a:t>de la présentation/du traitement des données,</a:t>
            </a:r>
          </a:p>
          <a:p>
            <a:pPr lvl="1" eaLnBrk="1" hangingPunct="1">
              <a:lnSpc>
                <a:spcPct val="90000"/>
              </a:lnSpc>
            </a:pPr>
            <a:r>
              <a:rPr lang="en-US" altLang="fr-FR" sz="2000" b="1">
                <a:solidFill>
                  <a:srgbClr val="F0F0F0"/>
                </a:solidFill>
                <a:latin typeface="Segoe UI"/>
              </a:rPr>
              <a:t>de maintenir le contexte/état de l’interaction (cf. ci après).</a:t>
            </a:r>
          </a:p>
          <a:p>
            <a:pPr eaLnBrk="1" hangingPunct="1">
              <a:lnSpc>
                <a:spcPct val="90000"/>
              </a:lnSpc>
            </a:pPr>
            <a:r>
              <a:rPr lang="en-US" altLang="fr-FR" sz="2000" b="1">
                <a:solidFill>
                  <a:srgbClr val="F0F0F0"/>
                </a:solidFill>
                <a:latin typeface="Segoe UI"/>
              </a:rPr>
              <a:t>Cas du proxy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7C85F56-3800-78EF-F817-A2B73F3BF0ED}"/>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But du cours</a:t>
            </a:r>
            <a:endParaRPr lang="en-US" altLang="fr-FR"/>
          </a:p>
        </p:txBody>
      </p:sp>
      <p:sp>
        <p:nvSpPr>
          <p:cNvPr id="14339" name="Rectangle 3">
            <a:extLst>
              <a:ext uri="{FF2B5EF4-FFF2-40B4-BE49-F238E27FC236}">
                <a16:creationId xmlns:a16="http://schemas.microsoft.com/office/drawing/2014/main" id="{C8DFE923-1C21-4861-FFDC-85DAD49BD0F7}"/>
              </a:ext>
            </a:extLst>
          </p:cNvPr>
          <p:cNvSpPr>
            <a:spLocks noGrp="1" noChangeArrowheads="1"/>
          </p:cNvSpPr>
          <p:nvPr>
            <p:ph type="body" idx="1"/>
          </p:nvPr>
        </p:nvSpPr>
        <p:spPr/>
        <p:txBody>
          <a:bodyPr/>
          <a:lstStyle/>
          <a:p>
            <a:pPr eaLnBrk="1" hangingPunct="1">
              <a:lnSpc>
                <a:spcPct val="80000"/>
              </a:lnSpc>
            </a:pPr>
            <a:r>
              <a:rPr lang="en-US" altLang="fr-FR" sz="2000" b="1">
                <a:solidFill>
                  <a:srgbClr val="F0F0F0"/>
                </a:solidFill>
                <a:latin typeface="Segoe UI"/>
              </a:rPr>
              <a:t>Dans les cours précédents, vous avez vu une introduction aux Web Services et à des architectures standards (SOAP, WSDL, UDDI).</a:t>
            </a:r>
          </a:p>
          <a:p>
            <a:pPr eaLnBrk="1" hangingPunct="1">
              <a:lnSpc>
                <a:spcPct val="80000"/>
              </a:lnSpc>
              <a:buFontTx/>
              <a:buNone/>
            </a:pPr>
            <a:endParaRPr lang="en-US" altLang="fr-FR" sz="2000"/>
          </a:p>
          <a:p>
            <a:pPr eaLnBrk="1" hangingPunct="1">
              <a:lnSpc>
                <a:spcPct val="80000"/>
              </a:lnSpc>
            </a:pPr>
            <a:r>
              <a:rPr lang="en-US" altLang="fr-FR" sz="2000" b="1">
                <a:solidFill>
                  <a:srgbClr val="F0F0F0"/>
                </a:solidFill>
                <a:latin typeface="Segoe UI"/>
              </a:rPr>
              <a:t>REST (</a:t>
            </a:r>
            <a:r>
              <a:rPr lang="en-US" altLang="fr-FR" sz="2000" b="1" i="1">
                <a:solidFill>
                  <a:srgbClr val="F0F0F0"/>
                </a:solidFill>
                <a:latin typeface="Segoe UI"/>
              </a:rPr>
              <a:t>REpresentational State Transfer</a:t>
            </a:r>
            <a:r>
              <a:rPr lang="en-US" altLang="fr-FR" sz="2000" b="1">
                <a:solidFill>
                  <a:srgbClr val="F0F0F0"/>
                </a:solidFill>
                <a:latin typeface="Segoe UI"/>
              </a:rPr>
              <a:t>) est une évolution architecturale des Web Services visant à simplifier principalement leur implémentation, portabilité et maintenance, répandue en industrie souvent pour faciliter l’intégration de services au sein d’ESB (Enterprise Service Bus)</a:t>
            </a:r>
          </a:p>
          <a:p>
            <a:pPr eaLnBrk="1" hangingPunct="1">
              <a:lnSpc>
                <a:spcPct val="80000"/>
              </a:lnSpc>
            </a:pPr>
            <a:endParaRPr lang="en-US" altLang="fr-FR" sz="2000"/>
          </a:p>
          <a:p>
            <a:pPr eaLnBrk="1" hangingPunct="1">
              <a:lnSpc>
                <a:spcPct val="80000"/>
              </a:lnSpc>
              <a:buFontTx/>
              <a:buNone/>
            </a:pPr>
            <a:r>
              <a:rPr lang="en-US" altLang="fr-FR" sz="2000" b="1">
                <a:solidFill>
                  <a:srgbClr val="F0F0F0"/>
                </a:solidFill>
                <a:latin typeface="Segoe UI"/>
              </a:rPr>
              <a:t>Objectifs :</a:t>
            </a:r>
          </a:p>
          <a:p>
            <a:pPr eaLnBrk="1" hangingPunct="1">
              <a:lnSpc>
                <a:spcPct val="80000"/>
              </a:lnSpc>
            </a:pPr>
            <a:endParaRPr lang="en-US" altLang="fr-FR" sz="2000"/>
          </a:p>
          <a:p>
            <a:pPr eaLnBrk="1" hangingPunct="1">
              <a:lnSpc>
                <a:spcPct val="80000"/>
              </a:lnSpc>
            </a:pPr>
            <a:r>
              <a:rPr lang="en-US" altLang="fr-FR" sz="2000" b="1">
                <a:solidFill>
                  <a:srgbClr val="F0F0F0"/>
                </a:solidFill>
                <a:latin typeface="Segoe UI"/>
              </a:rPr>
              <a:t>Comprendre le type d’architecture REST et sa place parmi les autres architectures</a:t>
            </a:r>
          </a:p>
          <a:p>
            <a:pPr eaLnBrk="1" hangingPunct="1">
              <a:lnSpc>
                <a:spcPct val="80000"/>
              </a:lnSpc>
            </a:pPr>
            <a:r>
              <a:rPr lang="en-US" altLang="fr-FR" sz="2000" b="1">
                <a:solidFill>
                  <a:srgbClr val="F0F0F0"/>
                </a:solidFill>
                <a:latin typeface="Segoe UI"/>
              </a:rPr>
              <a:t>Apprendre à implémenter un service REST et un client</a:t>
            </a:r>
          </a:p>
          <a:p>
            <a:pPr eaLnBrk="1" hangingPunct="1">
              <a:lnSpc>
                <a:spcPct val="80000"/>
              </a:lnSpc>
            </a:pPr>
            <a:r>
              <a:rPr lang="en-US" altLang="fr-FR" sz="2000" b="1">
                <a:solidFill>
                  <a:srgbClr val="F0F0F0"/>
                </a:solidFill>
                <a:latin typeface="Segoe UI"/>
              </a:rPr>
              <a:t>Voir les aspects sécurité liés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92B28922-5190-4D9B-C38C-AD82DF071FF7}"/>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Sans Etat</a:t>
            </a:r>
            <a:endParaRPr lang="en-US" altLang="fr-FR"/>
          </a:p>
        </p:txBody>
      </p:sp>
      <p:sp>
        <p:nvSpPr>
          <p:cNvPr id="32771" name="Rectangle 3">
            <a:extLst>
              <a:ext uri="{FF2B5EF4-FFF2-40B4-BE49-F238E27FC236}">
                <a16:creationId xmlns:a16="http://schemas.microsoft.com/office/drawing/2014/main" id="{9CBDD405-324F-06F4-95D2-AA3D386F2F55}"/>
              </a:ext>
            </a:extLst>
          </p:cNvPr>
          <p:cNvSpPr>
            <a:spLocks noGrp="1" noChangeArrowheads="1"/>
          </p:cNvSpPr>
          <p:nvPr>
            <p:ph type="body" idx="1"/>
          </p:nvPr>
        </p:nvSpPr>
        <p:spPr/>
        <p:txBody>
          <a:bodyPr/>
          <a:lstStyle/>
          <a:p>
            <a:pPr eaLnBrk="1" hangingPunct="1">
              <a:lnSpc>
                <a:spcPct val="90000"/>
              </a:lnSpc>
              <a:buFontTx/>
              <a:buNone/>
            </a:pPr>
            <a:r>
              <a:rPr lang="en-US" altLang="fr-FR" sz="2000" b="1">
                <a:solidFill>
                  <a:srgbClr val="F0F0F0"/>
                </a:solidFill>
                <a:latin typeface="Segoe UI"/>
              </a:rPr>
              <a:t>	Sans état côté serveur. Le client a en charge de gérer la logique d’une opération. </a:t>
            </a:r>
          </a:p>
          <a:p>
            <a:pPr eaLnBrk="1" hangingPunct="1">
              <a:lnSpc>
                <a:spcPct val="90000"/>
              </a:lnSpc>
            </a:pPr>
            <a:r>
              <a:rPr lang="en-US" altLang="fr-FR" sz="2000" b="1">
                <a:solidFill>
                  <a:srgbClr val="F0F0F0"/>
                </a:solidFill>
                <a:latin typeface="Segoe UI"/>
              </a:rPr>
              <a:t>Avantages :</a:t>
            </a:r>
          </a:p>
          <a:p>
            <a:pPr lvl="1" eaLnBrk="1" hangingPunct="1">
              <a:lnSpc>
                <a:spcPct val="90000"/>
              </a:lnSpc>
            </a:pPr>
            <a:r>
              <a:rPr lang="en-US" altLang="fr-FR" sz="2000" b="1">
                <a:solidFill>
                  <a:srgbClr val="F0F0F0"/>
                </a:solidFill>
                <a:latin typeface="Segoe UI"/>
              </a:rPr>
              <a:t>Permet de libérer le serveur de la charge d’un état par session</a:t>
            </a:r>
          </a:p>
          <a:p>
            <a:pPr lvl="1" eaLnBrk="1" hangingPunct="1">
              <a:lnSpc>
                <a:spcPct val="90000"/>
              </a:lnSpc>
            </a:pPr>
            <a:r>
              <a:rPr lang="en-US" altLang="fr-FR" sz="2000" b="1">
                <a:solidFill>
                  <a:srgbClr val="F0F0F0"/>
                </a:solidFill>
                <a:latin typeface="Segoe UI"/>
              </a:rPr>
              <a:t>Permet de gérer plus facilement la réplication éventuelle.</a:t>
            </a:r>
          </a:p>
          <a:p>
            <a:pPr lvl="1" eaLnBrk="1" hangingPunct="1">
              <a:lnSpc>
                <a:spcPct val="90000"/>
              </a:lnSpc>
            </a:pPr>
            <a:r>
              <a:rPr lang="en-US" altLang="fr-FR" sz="2000" b="1">
                <a:solidFill>
                  <a:srgbClr val="F0F0F0"/>
                </a:solidFill>
                <a:latin typeface="Segoe UI"/>
              </a:rPr>
              <a:t>Robustesse</a:t>
            </a:r>
          </a:p>
          <a:p>
            <a:pPr lvl="1" eaLnBrk="1" hangingPunct="1">
              <a:lnSpc>
                <a:spcPct val="90000"/>
              </a:lnSpc>
            </a:pPr>
            <a:r>
              <a:rPr lang="en-US" altLang="fr-FR" sz="2000" b="1">
                <a:solidFill>
                  <a:srgbClr val="F0F0F0"/>
                </a:solidFill>
                <a:latin typeface="Segoe UI"/>
              </a:rPr>
              <a:t>Cache, proxy facilités</a:t>
            </a:r>
          </a:p>
          <a:p>
            <a:pPr eaLnBrk="1" hangingPunct="1">
              <a:lnSpc>
                <a:spcPct val="90000"/>
              </a:lnSpc>
            </a:pPr>
            <a:r>
              <a:rPr lang="en-US" altLang="fr-FR" sz="2000" b="1">
                <a:solidFill>
                  <a:srgbClr val="F0F0F0"/>
                </a:solidFill>
                <a:latin typeface="Segoe UI"/>
              </a:rPr>
              <a:t>Inconvénients :</a:t>
            </a:r>
          </a:p>
          <a:p>
            <a:pPr lvl="1" eaLnBrk="1" hangingPunct="1">
              <a:lnSpc>
                <a:spcPct val="90000"/>
              </a:lnSpc>
            </a:pPr>
            <a:r>
              <a:rPr lang="en-US" altLang="fr-FR" sz="2000" b="1">
                <a:solidFill>
                  <a:srgbClr val="F0F0F0"/>
                </a:solidFill>
                <a:latin typeface="Segoe UI"/>
              </a:rPr>
              <a:t>Pas de notions de session applicative (impact sécurité)</a:t>
            </a:r>
          </a:p>
          <a:p>
            <a:pPr lvl="1" eaLnBrk="1" hangingPunct="1">
              <a:lnSpc>
                <a:spcPct val="90000"/>
              </a:lnSpc>
            </a:pPr>
            <a:r>
              <a:rPr lang="en-US" altLang="fr-FR" sz="2000" b="1">
                <a:solidFill>
                  <a:srgbClr val="F0F0F0"/>
                </a:solidFill>
                <a:latin typeface="Segoe UI"/>
              </a:rPr>
              <a:t>Consommation supplémentaire de bande passante : le client qui fait un ensemble d’appels construits doit à chaque fois repasser tous les paramètres de sa requête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2D3BA58-269A-9E61-0BD2-6FED9B64E2CA}"/>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Cache</a:t>
            </a:r>
            <a:endParaRPr lang="en-US" altLang="fr-FR"/>
          </a:p>
        </p:txBody>
      </p:sp>
      <p:sp>
        <p:nvSpPr>
          <p:cNvPr id="33795" name="Rectangle 3">
            <a:extLst>
              <a:ext uri="{FF2B5EF4-FFF2-40B4-BE49-F238E27FC236}">
                <a16:creationId xmlns:a16="http://schemas.microsoft.com/office/drawing/2014/main" id="{3F451476-44DF-B860-0ADD-45C203810072}"/>
              </a:ext>
            </a:extLst>
          </p:cNvPr>
          <p:cNvSpPr>
            <a:spLocks noGrp="1" noChangeArrowheads="1"/>
          </p:cNvSpPr>
          <p:nvPr>
            <p:ph type="body" idx="1"/>
          </p:nvPr>
        </p:nvSpPr>
        <p:spPr/>
        <p:txBody>
          <a:bodyPr/>
          <a:lstStyle/>
          <a:p>
            <a:pPr eaLnBrk="1" hangingPunct="1">
              <a:lnSpc>
                <a:spcPct val="80000"/>
              </a:lnSpc>
            </a:pPr>
            <a:r>
              <a:rPr lang="en-US" altLang="fr-FR" sz="2000" b="1">
                <a:solidFill>
                  <a:srgbClr val="F0F0F0"/>
                </a:solidFill>
                <a:latin typeface="Segoe UI"/>
              </a:rPr>
              <a:t>Un éventuel proxy doit savoir si il peut stocker la réponse pour la redonner lors d’un GET</a:t>
            </a:r>
          </a:p>
          <a:p>
            <a:pPr eaLnBrk="1" hangingPunct="1">
              <a:lnSpc>
                <a:spcPct val="80000"/>
              </a:lnSpc>
            </a:pPr>
            <a:r>
              <a:rPr lang="en-US" altLang="fr-FR" sz="2000" b="1">
                <a:solidFill>
                  <a:srgbClr val="F0F0F0"/>
                </a:solidFill>
                <a:latin typeface="Segoe UI"/>
              </a:rPr>
              <a:t>GET : utile pour les systèmes orientés read-only (sauvegarde de la bande passante)</a:t>
            </a:r>
          </a:p>
          <a:p>
            <a:pPr eaLnBrk="1" hangingPunct="1">
              <a:lnSpc>
                <a:spcPct val="80000"/>
              </a:lnSpc>
            </a:pPr>
            <a:r>
              <a:rPr lang="en-US" altLang="fr-FR" sz="2000" b="1">
                <a:solidFill>
                  <a:srgbClr val="F0F0F0"/>
                </a:solidFill>
                <a:latin typeface="Segoe UI"/>
              </a:rPr>
              <a:t>Pas utile pour POST, PUT, DELETE (utilisation de POST systématique pour les premières versions de SOAP)</a:t>
            </a:r>
          </a:p>
          <a:p>
            <a:pPr eaLnBrk="1" hangingPunct="1">
              <a:lnSpc>
                <a:spcPct val="80000"/>
              </a:lnSpc>
            </a:pPr>
            <a:r>
              <a:rPr lang="en-US" altLang="fr-FR" sz="2000" b="1">
                <a:solidFill>
                  <a:srgbClr val="F0F0F0"/>
                </a:solidFill>
                <a:latin typeface="Segoe UI"/>
              </a:rPr>
              <a:t>Les verbes et les statuts pré-définis par HTTP ont une sémantique suffisament précise pour informer les caches de la possibilité de « cacher » ou non un résultat.</a:t>
            </a:r>
          </a:p>
          <a:p>
            <a:pPr eaLnBrk="1" hangingPunct="1">
              <a:lnSpc>
                <a:spcPct val="80000"/>
              </a:lnSpc>
            </a:pPr>
            <a:r>
              <a:rPr lang="en-US" altLang="fr-FR" sz="2000" b="1">
                <a:solidFill>
                  <a:srgbClr val="F0F0F0"/>
                </a:solidFill>
                <a:latin typeface="Segoe UI"/>
              </a:rPr>
              <a:t>HTTP permet de contrôler plus finement le cache avec un certain nombres de champs d’en-tête (Cache-Control, Expires).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0C1EB880-ACE1-7861-CEDD-85A6E7DD482F}"/>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Interface uniforme</a:t>
            </a:r>
            <a:endParaRPr lang="en-US" altLang="fr-FR"/>
          </a:p>
        </p:txBody>
      </p:sp>
      <p:sp>
        <p:nvSpPr>
          <p:cNvPr id="34819" name="Rectangle 3">
            <a:extLst>
              <a:ext uri="{FF2B5EF4-FFF2-40B4-BE49-F238E27FC236}">
                <a16:creationId xmlns:a16="http://schemas.microsoft.com/office/drawing/2014/main" id="{C95AEC10-720E-FD4F-19AD-808FF23BA0E7}"/>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Les quatres principaux verbes GET, POST, PUT, DELETE constituent l’interface uniforme des ressources. En principe, HTTP peut être étendu par de nouveaux verbes (e.g. WebDAV, copy, lock, etc). </a:t>
            </a:r>
          </a:p>
          <a:p>
            <a:pPr eaLnBrk="1" hangingPunct="1">
              <a:lnSpc>
                <a:spcPct val="90000"/>
              </a:lnSpc>
            </a:pPr>
            <a:r>
              <a:rPr lang="en-US" altLang="fr-FR" sz="2000" b="1">
                <a:solidFill>
                  <a:srgbClr val="F0F0F0"/>
                </a:solidFill>
                <a:latin typeface="Segoe UI"/>
              </a:rPr>
              <a:t>Cependant, c’est une solution de dernier recours, car :</a:t>
            </a:r>
          </a:p>
          <a:p>
            <a:pPr lvl="1" eaLnBrk="1" hangingPunct="1">
              <a:lnSpc>
                <a:spcPct val="90000"/>
              </a:lnSpc>
            </a:pPr>
            <a:r>
              <a:rPr lang="en-US" altLang="fr-FR" sz="2000" b="1">
                <a:solidFill>
                  <a:srgbClr val="F0F0F0"/>
                </a:solidFill>
                <a:latin typeface="Segoe UI"/>
              </a:rPr>
              <a:t>cela limite l’interopérabilité, avec certains clients/serveurs, mais également avec les éventuels intermédiaires (proxy) ;</a:t>
            </a:r>
          </a:p>
          <a:p>
            <a:pPr lvl="1" eaLnBrk="1" hangingPunct="1">
              <a:lnSpc>
                <a:spcPct val="90000"/>
              </a:lnSpc>
            </a:pPr>
            <a:r>
              <a:rPr lang="en-US" altLang="fr-FR" sz="2000" b="1">
                <a:solidFill>
                  <a:srgbClr val="F0F0F0"/>
                </a:solidFill>
                <a:latin typeface="Segoe UI"/>
              </a:rPr>
              <a:t>cela limite l’adoption de l’application en donnant plus de travail (de compréhension et de codage) aux développeurs ;</a:t>
            </a:r>
          </a:p>
          <a:p>
            <a:pPr lvl="1" eaLnBrk="1" hangingPunct="1">
              <a:lnSpc>
                <a:spcPct val="90000"/>
              </a:lnSpc>
            </a:pPr>
            <a:r>
              <a:rPr lang="en-US" altLang="fr-FR" sz="2000" b="1">
                <a:solidFill>
                  <a:srgbClr val="F0F0F0"/>
                </a:solidFill>
                <a:latin typeface="Segoe UI"/>
              </a:rPr>
              <a:t>en pratique, rares sont les applications qui ne peuvent être décrites avec les quatres verbes de base.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C73187FA-5930-187C-3374-0C362B0C707D}"/>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Système en couches</a:t>
            </a:r>
            <a:endParaRPr lang="en-US" altLang="fr-FR"/>
          </a:p>
        </p:txBody>
      </p:sp>
      <p:sp>
        <p:nvSpPr>
          <p:cNvPr id="35843" name="Rectangle 3">
            <a:extLst>
              <a:ext uri="{FF2B5EF4-FFF2-40B4-BE49-F238E27FC236}">
                <a16:creationId xmlns:a16="http://schemas.microsoft.com/office/drawing/2014/main" id="{1C63D766-580A-CF9D-9380-C594561F3877}"/>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Cette contrainte spécifie qu’un composant ne doit se soucier que des composants avec qui il est en communication directe.</a:t>
            </a:r>
          </a:p>
          <a:p>
            <a:pPr eaLnBrk="1" hangingPunct="1">
              <a:lnSpc>
                <a:spcPct val="90000"/>
              </a:lnSpc>
            </a:pPr>
            <a:r>
              <a:rPr lang="en-US" altLang="fr-FR" sz="2000" b="1">
                <a:solidFill>
                  <a:srgbClr val="F0F0F0"/>
                </a:solidFill>
                <a:latin typeface="Segoe UI"/>
              </a:rPr>
              <a:t>Le protocole HTTP assure lui même la cohérence des messages le long de la chaîne d’intérmédiaires en spécificiant, en fonction de leur sémantique, quelles parties d’une requête ou d’une réponse sont Hop-by-hop ou End-by-end.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DE0FBC32-F5A0-D71B-6903-B3AA582E5224}"/>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Code à la demande</a:t>
            </a:r>
            <a:endParaRPr lang="en-US" altLang="fr-FR"/>
          </a:p>
        </p:txBody>
      </p:sp>
      <p:sp>
        <p:nvSpPr>
          <p:cNvPr id="36867" name="Rectangle 3">
            <a:extLst>
              <a:ext uri="{FF2B5EF4-FFF2-40B4-BE49-F238E27FC236}">
                <a16:creationId xmlns:a16="http://schemas.microsoft.com/office/drawing/2014/main" id="{D04272B0-B85A-FB58-0EE2-0D6E127E92CA}"/>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Cette contrainte consiste à permettre au serveur d’envoyer au client non seulement la description d’un état, mais également une logique de traitement (programme).</a:t>
            </a:r>
          </a:p>
          <a:p>
            <a:pPr eaLnBrk="1" hangingPunct="1">
              <a:lnSpc>
                <a:spcPct val="90000"/>
              </a:lnSpc>
            </a:pPr>
            <a:r>
              <a:rPr lang="en-US" altLang="fr-FR" sz="2000" b="1">
                <a:solidFill>
                  <a:srgbClr val="F0F0F0"/>
                </a:solidFill>
                <a:latin typeface="Segoe UI"/>
              </a:rPr>
              <a:t>On peut voir AJAX (Asynchronous Javascript and XML) et ses dérivés (JSON) comme une généralisation de ce principe (même si AJAX n’utilise pas forcément des échanges RESTful).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7890" name="Rectangle 4">
            <a:extLst>
              <a:ext uri="{FF2B5EF4-FFF2-40B4-BE49-F238E27FC236}">
                <a16:creationId xmlns:a16="http://schemas.microsoft.com/office/drawing/2014/main" id="{33272858-E86C-2E99-00CA-7704EBE5FC05}"/>
              </a:ext>
            </a:extLst>
          </p:cNvPr>
          <p:cNvSpPr>
            <a:spLocks noGrp="1" noChangeArrowheads="1"/>
          </p:cNvSpPr>
          <p:nvPr>
            <p:ph type="ctrTitle"/>
          </p:nvPr>
        </p:nvSpPr>
        <p:spPr>
          <a:xfrm>
            <a:off x="685800" y="2130425"/>
            <a:ext cx="7772400" cy="1470025"/>
          </a:xfrm>
        </p:spPr>
        <p:txBody>
          <a:bodyPr anchor="ctr"/>
          <a:lstStyle/>
          <a:p>
            <a:pPr eaLnBrk="1" hangingPunct="1"/>
            <a:r>
              <a:rPr lang="fr-FR" altLang="fr-FR" sz="4000" b="1" dirty="0">
                <a:solidFill>
                  <a:srgbClr val="F0F0F0"/>
                </a:solidFill>
                <a:latin typeface="Segoe UI"/>
              </a:rPr>
              <a:t>Client REST</a:t>
            </a:r>
            <a:endParaRPr lang="en-US" altLang="fr-FR" sz="7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87B972A9-EB01-FC5D-6F36-05309F125806}"/>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Rôle du client</a:t>
            </a:r>
            <a:endParaRPr lang="en-US" altLang="fr-FR"/>
          </a:p>
        </p:txBody>
      </p:sp>
      <p:sp>
        <p:nvSpPr>
          <p:cNvPr id="38915" name="Rectangle 3">
            <a:extLst>
              <a:ext uri="{FF2B5EF4-FFF2-40B4-BE49-F238E27FC236}">
                <a16:creationId xmlns:a16="http://schemas.microsoft.com/office/drawing/2014/main" id="{AE1F5838-352B-BDCE-7BD4-CDB18B3F168F}"/>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Puisque le serveur est sans état, le client a pour rôle de garder l’état du processus général qu’il exécute. </a:t>
            </a:r>
          </a:p>
          <a:p>
            <a:pPr eaLnBrk="1" hangingPunct="1">
              <a:lnSpc>
                <a:spcPct val="90000"/>
              </a:lnSpc>
            </a:pPr>
            <a:r>
              <a:rPr lang="en-US" altLang="fr-FR" sz="2000" b="1">
                <a:solidFill>
                  <a:srgbClr val="F0F0F0"/>
                </a:solidFill>
                <a:latin typeface="Segoe UI"/>
              </a:rPr>
              <a:t>Fonctionnellement il doit :</a:t>
            </a:r>
          </a:p>
          <a:p>
            <a:pPr lvl="1" eaLnBrk="1" hangingPunct="1">
              <a:lnSpc>
                <a:spcPct val="90000"/>
              </a:lnSpc>
            </a:pPr>
            <a:r>
              <a:rPr lang="en-US" altLang="fr-FR" sz="2000" b="1">
                <a:solidFill>
                  <a:srgbClr val="F0F0F0"/>
                </a:solidFill>
                <a:latin typeface="Segoe UI"/>
              </a:rPr>
              <a:t>Conserver trace des états</a:t>
            </a:r>
          </a:p>
          <a:p>
            <a:pPr lvl="1" eaLnBrk="1" hangingPunct="1">
              <a:lnSpc>
                <a:spcPct val="90000"/>
              </a:lnSpc>
            </a:pPr>
            <a:r>
              <a:rPr lang="en-US" altLang="fr-FR" sz="2000" b="1">
                <a:solidFill>
                  <a:srgbClr val="F0F0F0"/>
                </a:solidFill>
                <a:latin typeface="Segoe UI"/>
              </a:rPr>
              <a:t>Construire la requête en fonction de l’état courant</a:t>
            </a:r>
          </a:p>
          <a:p>
            <a:pPr lvl="1" eaLnBrk="1" hangingPunct="1">
              <a:lnSpc>
                <a:spcPct val="90000"/>
              </a:lnSpc>
            </a:pPr>
            <a:r>
              <a:rPr lang="en-US" altLang="fr-FR" sz="2000" b="1">
                <a:solidFill>
                  <a:srgbClr val="F0F0F0"/>
                </a:solidFill>
                <a:latin typeface="Segoe UI"/>
              </a:rPr>
              <a:t>Parser les réponses et agir en fonction de celles-ci : c’est sur lui que repose l’intelligence métier</a:t>
            </a:r>
          </a:p>
          <a:p>
            <a:pPr lvl="1" eaLnBrk="1" hangingPunct="1">
              <a:lnSpc>
                <a:spcPct val="90000"/>
              </a:lnSpc>
            </a:pPr>
            <a:r>
              <a:rPr lang="en-US" altLang="fr-FR" sz="2000" b="1">
                <a:solidFill>
                  <a:srgbClr val="F0F0F0"/>
                </a:solidFill>
                <a:latin typeface="Segoe UI"/>
              </a:rPr>
              <a:t>Sécurité : à chaque requête, il doit pouvoir prouver son identité</a:t>
            </a:r>
          </a:p>
          <a:p>
            <a:pPr eaLnBrk="1" hangingPunct="1">
              <a:lnSpc>
                <a:spcPct val="90000"/>
              </a:lnSpc>
            </a:pPr>
            <a:r>
              <a:rPr lang="en-US" altLang="fr-FR" sz="2000" b="1">
                <a:solidFill>
                  <a:srgbClr val="F0F0F0"/>
                </a:solidFill>
                <a:latin typeface="Segoe UI"/>
              </a:rPr>
              <a:t>Question : quels mécanismes permet de réaliser ce type de sécurité ? Lequel vous semble le plus adapté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27FFDD21-BBAB-42FE-CA3B-D5EC06E3CDCD}"/>
              </a:ext>
            </a:extLst>
          </p:cNvPr>
          <p:cNvSpPr>
            <a:spLocks noGrp="1" noChangeArrowheads="1"/>
          </p:cNvSpPr>
          <p:nvPr>
            <p:ph type="title"/>
          </p:nvPr>
        </p:nvSpPr>
        <p:spPr>
          <a:xfrm>
            <a:off x="422744" y="0"/>
            <a:ext cx="8229600" cy="1143000"/>
          </a:xfrm>
        </p:spPr>
        <p:txBody>
          <a:bodyPr/>
          <a:lstStyle/>
          <a:p>
            <a:pPr eaLnBrk="1" hangingPunct="1"/>
            <a:r>
              <a:rPr lang="fr-FR" altLang="fr-FR" sz="2000" b="1" dirty="0">
                <a:solidFill>
                  <a:srgbClr val="F0F0F0"/>
                </a:solidFill>
                <a:latin typeface="Segoe UI"/>
              </a:rPr>
              <a:t>Composants</a:t>
            </a:r>
            <a:endParaRPr lang="en-US" altLang="fr-FR" dirty="0"/>
          </a:p>
        </p:txBody>
      </p:sp>
      <p:sp>
        <p:nvSpPr>
          <p:cNvPr id="39939" name="Rectangle 3">
            <a:extLst>
              <a:ext uri="{FF2B5EF4-FFF2-40B4-BE49-F238E27FC236}">
                <a16:creationId xmlns:a16="http://schemas.microsoft.com/office/drawing/2014/main" id="{D49102E3-4456-4171-0185-C0D697BDB7AB}"/>
              </a:ext>
            </a:extLst>
          </p:cNvPr>
          <p:cNvSpPr>
            <a:spLocks noGrp="1" noChangeArrowheads="1"/>
          </p:cNvSpPr>
          <p:nvPr>
            <p:ph type="body" idx="1"/>
          </p:nvPr>
        </p:nvSpPr>
        <p:spPr>
          <a:xfrm>
            <a:off x="457200" y="990600"/>
            <a:ext cx="8229600" cy="4525963"/>
          </a:xfrm>
        </p:spPr>
        <p:txBody>
          <a:bodyPr/>
          <a:lstStyle/>
          <a:p>
            <a:pPr eaLnBrk="1" hangingPunct="1">
              <a:lnSpc>
                <a:spcPct val="80000"/>
              </a:lnSpc>
            </a:pPr>
            <a:r>
              <a:rPr lang="en-US" altLang="fr-FR" sz="2000" b="1" dirty="0">
                <a:solidFill>
                  <a:srgbClr val="F0F0F0"/>
                </a:solidFill>
                <a:latin typeface="Segoe UI"/>
              </a:rPr>
              <a:t>Les </a:t>
            </a:r>
            <a:r>
              <a:rPr lang="en-US" altLang="fr-FR" sz="2000" b="1" dirty="0" err="1">
                <a:solidFill>
                  <a:srgbClr val="F0F0F0"/>
                </a:solidFill>
                <a:latin typeface="Segoe UI"/>
              </a:rPr>
              <a:t>implémentations</a:t>
            </a:r>
            <a:r>
              <a:rPr lang="en-US" altLang="fr-FR" sz="2000" b="1" dirty="0">
                <a:solidFill>
                  <a:srgbClr val="F0F0F0"/>
                </a:solidFill>
                <a:latin typeface="Segoe UI"/>
              </a:rPr>
              <a:t> </a:t>
            </a:r>
            <a:r>
              <a:rPr lang="en-US" altLang="fr-FR" sz="2000" b="1" dirty="0" err="1">
                <a:solidFill>
                  <a:srgbClr val="F0F0F0"/>
                </a:solidFill>
                <a:latin typeface="Segoe UI"/>
              </a:rPr>
              <a:t>reposent</a:t>
            </a:r>
            <a:r>
              <a:rPr lang="en-US" altLang="fr-FR" sz="2000" b="1" dirty="0">
                <a:solidFill>
                  <a:srgbClr val="F0F0F0"/>
                </a:solidFill>
                <a:latin typeface="Segoe UI"/>
              </a:rPr>
              <a:t> </a:t>
            </a:r>
            <a:r>
              <a:rPr lang="en-US" altLang="fr-FR" sz="2000" b="1" dirty="0" err="1">
                <a:solidFill>
                  <a:srgbClr val="F0F0F0"/>
                </a:solidFill>
                <a:latin typeface="Segoe UI"/>
              </a:rPr>
              <a:t>toutes</a:t>
            </a:r>
            <a:r>
              <a:rPr lang="en-US" altLang="fr-FR" sz="2000" b="1" dirty="0">
                <a:solidFill>
                  <a:srgbClr val="F0F0F0"/>
                </a:solidFill>
                <a:latin typeface="Segoe UI"/>
              </a:rPr>
              <a:t> sur des </a:t>
            </a:r>
            <a:r>
              <a:rPr lang="en-US" altLang="fr-FR" sz="2000" b="1" dirty="0" err="1">
                <a:solidFill>
                  <a:srgbClr val="F0F0F0"/>
                </a:solidFill>
                <a:latin typeface="Segoe UI"/>
              </a:rPr>
              <a:t>composants</a:t>
            </a:r>
            <a:r>
              <a:rPr lang="en-US" altLang="fr-FR" sz="2000" b="1" dirty="0">
                <a:solidFill>
                  <a:srgbClr val="F0F0F0"/>
                </a:solidFill>
                <a:latin typeface="Segoe UI"/>
              </a:rPr>
              <a:t> </a:t>
            </a:r>
            <a:r>
              <a:rPr lang="en-US" altLang="fr-FR" sz="2000" b="1" dirty="0" err="1">
                <a:solidFill>
                  <a:srgbClr val="F0F0F0"/>
                </a:solidFill>
                <a:latin typeface="Segoe UI"/>
              </a:rPr>
              <a:t>similaires</a:t>
            </a:r>
            <a:r>
              <a:rPr lang="en-US" altLang="fr-FR" sz="2000" b="1" dirty="0">
                <a:solidFill>
                  <a:srgbClr val="F0F0F0"/>
                </a:solidFill>
                <a:latin typeface="Segoe UI"/>
              </a:rPr>
              <a:t>, </a:t>
            </a:r>
            <a:r>
              <a:rPr lang="en-US" altLang="fr-FR" sz="2000" b="1" dirty="0" err="1">
                <a:solidFill>
                  <a:srgbClr val="F0F0F0"/>
                </a:solidFill>
                <a:latin typeface="Segoe UI"/>
              </a:rPr>
              <a:t>quel</a:t>
            </a:r>
            <a:r>
              <a:rPr lang="en-US" altLang="fr-FR" sz="2000" b="1" dirty="0">
                <a:solidFill>
                  <a:srgbClr val="F0F0F0"/>
                </a:solidFill>
                <a:latin typeface="Segoe UI"/>
              </a:rPr>
              <a:t> que </a:t>
            </a:r>
            <a:r>
              <a:rPr lang="en-US" altLang="fr-FR" sz="2000" b="1" dirty="0" err="1">
                <a:solidFill>
                  <a:srgbClr val="F0F0F0"/>
                </a:solidFill>
                <a:latin typeface="Segoe UI"/>
              </a:rPr>
              <a:t>soit</a:t>
            </a:r>
            <a:r>
              <a:rPr lang="en-US" altLang="fr-FR" sz="2000" b="1" dirty="0">
                <a:solidFill>
                  <a:srgbClr val="F0F0F0"/>
                </a:solidFill>
                <a:latin typeface="Segoe UI"/>
              </a:rPr>
              <a:t> le </a:t>
            </a:r>
            <a:r>
              <a:rPr lang="en-US" altLang="fr-FR" sz="2000" b="1" dirty="0" err="1">
                <a:solidFill>
                  <a:srgbClr val="F0F0F0"/>
                </a:solidFill>
                <a:latin typeface="Segoe UI"/>
              </a:rPr>
              <a:t>langage</a:t>
            </a:r>
            <a:r>
              <a:rPr lang="en-US" altLang="fr-FR" sz="2000" b="1" dirty="0">
                <a:solidFill>
                  <a:srgbClr val="F0F0F0"/>
                </a:solidFill>
                <a:latin typeface="Segoe UI"/>
              </a:rPr>
              <a:t> :</a:t>
            </a:r>
          </a:p>
          <a:p>
            <a:pPr lvl="1" eaLnBrk="1" hangingPunct="1">
              <a:lnSpc>
                <a:spcPct val="80000"/>
              </a:lnSpc>
            </a:pPr>
            <a:r>
              <a:rPr lang="en-US" altLang="fr-FR" sz="2000" b="1" dirty="0">
                <a:solidFill>
                  <a:srgbClr val="F0F0F0"/>
                </a:solidFill>
                <a:latin typeface="Segoe UI"/>
              </a:rPr>
              <a:t>Client HTTP</a:t>
            </a:r>
          </a:p>
          <a:p>
            <a:pPr lvl="1" eaLnBrk="1" hangingPunct="1">
              <a:lnSpc>
                <a:spcPct val="80000"/>
              </a:lnSpc>
            </a:pPr>
            <a:r>
              <a:rPr lang="en-US" altLang="fr-FR" sz="2000" b="1" dirty="0">
                <a:solidFill>
                  <a:srgbClr val="F0F0F0"/>
                </a:solidFill>
                <a:latin typeface="Segoe UI"/>
              </a:rPr>
              <a:t>Parser XML </a:t>
            </a:r>
            <a:r>
              <a:rPr lang="en-US" altLang="fr-FR" sz="2000" b="1" dirty="0" err="1">
                <a:solidFill>
                  <a:srgbClr val="F0F0F0"/>
                </a:solidFill>
                <a:latin typeface="Segoe UI"/>
              </a:rPr>
              <a:t>ou</a:t>
            </a:r>
            <a:r>
              <a:rPr lang="en-US" altLang="fr-FR" sz="2000" b="1" dirty="0">
                <a:solidFill>
                  <a:srgbClr val="F0F0F0"/>
                </a:solidFill>
                <a:latin typeface="Segoe UI"/>
              </a:rPr>
              <a:t> JSON</a:t>
            </a:r>
          </a:p>
          <a:p>
            <a:pPr eaLnBrk="1" hangingPunct="1">
              <a:lnSpc>
                <a:spcPct val="80000"/>
              </a:lnSpc>
            </a:pPr>
            <a:r>
              <a:rPr lang="en-US" altLang="fr-FR" sz="2000" b="1" dirty="0">
                <a:solidFill>
                  <a:srgbClr val="F0F0F0"/>
                </a:solidFill>
                <a:latin typeface="Segoe UI"/>
              </a:rPr>
              <a:t>On </a:t>
            </a:r>
            <a:r>
              <a:rPr lang="en-US" altLang="fr-FR" sz="2000" b="1" dirty="0" err="1">
                <a:solidFill>
                  <a:srgbClr val="F0F0F0"/>
                </a:solidFill>
                <a:latin typeface="Segoe UI"/>
              </a:rPr>
              <a:t>trouve</a:t>
            </a:r>
            <a:r>
              <a:rPr lang="en-US" altLang="fr-FR" sz="2000" b="1" dirty="0">
                <a:solidFill>
                  <a:srgbClr val="F0F0F0"/>
                </a:solidFill>
                <a:latin typeface="Segoe UI"/>
              </a:rPr>
              <a:t> </a:t>
            </a:r>
            <a:r>
              <a:rPr lang="en-US" altLang="fr-FR" sz="2000" b="1" dirty="0" err="1">
                <a:solidFill>
                  <a:srgbClr val="F0F0F0"/>
                </a:solidFill>
                <a:latin typeface="Segoe UI"/>
              </a:rPr>
              <a:t>aussi</a:t>
            </a:r>
            <a:r>
              <a:rPr lang="en-US" altLang="fr-FR" sz="2000" b="1" dirty="0">
                <a:solidFill>
                  <a:srgbClr val="F0F0F0"/>
                </a:solidFill>
                <a:latin typeface="Segoe UI"/>
              </a:rPr>
              <a:t> des bibliothèques de plus haut </a:t>
            </a:r>
            <a:r>
              <a:rPr lang="en-US" altLang="fr-FR" sz="2000" b="1" dirty="0" err="1">
                <a:solidFill>
                  <a:srgbClr val="F0F0F0"/>
                </a:solidFill>
                <a:latin typeface="Segoe UI"/>
              </a:rPr>
              <a:t>niveau</a:t>
            </a:r>
            <a:r>
              <a:rPr lang="en-US" altLang="fr-FR" sz="2000" b="1" dirty="0">
                <a:solidFill>
                  <a:srgbClr val="F0F0F0"/>
                </a:solidFill>
                <a:latin typeface="Segoe UI"/>
              </a:rPr>
              <a:t> </a:t>
            </a:r>
            <a:r>
              <a:rPr lang="en-US" altLang="fr-FR" sz="2000" b="1" dirty="0" err="1">
                <a:solidFill>
                  <a:srgbClr val="F0F0F0"/>
                </a:solidFill>
                <a:latin typeface="Segoe UI"/>
              </a:rPr>
              <a:t>consacrés</a:t>
            </a:r>
            <a:r>
              <a:rPr lang="en-US" altLang="fr-FR" sz="2000" b="1" dirty="0">
                <a:solidFill>
                  <a:srgbClr val="F0F0F0"/>
                </a:solidFill>
                <a:latin typeface="Segoe UI"/>
              </a:rPr>
              <a:t> à </a:t>
            </a:r>
            <a:r>
              <a:rPr lang="en-US" altLang="fr-FR" sz="2000" b="1" dirty="0" err="1">
                <a:solidFill>
                  <a:srgbClr val="F0F0F0"/>
                </a:solidFill>
                <a:latin typeface="Segoe UI"/>
              </a:rPr>
              <a:t>l’utilisation</a:t>
            </a:r>
            <a:r>
              <a:rPr lang="en-US" altLang="fr-FR" sz="2000" b="1" dirty="0">
                <a:solidFill>
                  <a:srgbClr val="F0F0F0"/>
                </a:solidFill>
                <a:latin typeface="Segoe UI"/>
              </a:rPr>
              <a:t> de REST et qui </a:t>
            </a:r>
            <a:r>
              <a:rPr lang="en-US" altLang="fr-FR" sz="2000" b="1" dirty="0" err="1">
                <a:solidFill>
                  <a:srgbClr val="F0F0F0"/>
                </a:solidFill>
                <a:latin typeface="Segoe UI"/>
              </a:rPr>
              <a:t>masquent</a:t>
            </a:r>
            <a:r>
              <a:rPr lang="en-US" altLang="fr-FR" sz="2000" b="1" dirty="0">
                <a:solidFill>
                  <a:srgbClr val="F0F0F0"/>
                </a:solidFill>
                <a:latin typeface="Segoe UI"/>
              </a:rPr>
              <a:t> les aspects </a:t>
            </a:r>
            <a:r>
              <a:rPr lang="en-US" altLang="fr-FR" sz="2000" b="1" dirty="0" err="1">
                <a:solidFill>
                  <a:srgbClr val="F0F0F0"/>
                </a:solidFill>
                <a:latin typeface="Segoe UI"/>
              </a:rPr>
              <a:t>répétitifs</a:t>
            </a:r>
            <a:r>
              <a:rPr lang="en-US" altLang="fr-FR" sz="2000" b="1" dirty="0">
                <a:solidFill>
                  <a:srgbClr val="F0F0F0"/>
                </a:solidFill>
                <a:latin typeface="Segoe UI"/>
              </a:rPr>
              <a:t> des </a:t>
            </a:r>
            <a:r>
              <a:rPr lang="en-US" altLang="fr-FR" sz="2000" b="1" dirty="0" err="1">
                <a:solidFill>
                  <a:srgbClr val="F0F0F0"/>
                </a:solidFill>
                <a:latin typeface="Segoe UI"/>
              </a:rPr>
              <a:t>requêtes</a:t>
            </a:r>
            <a:r>
              <a:rPr lang="en-US" altLang="fr-FR" sz="2000" b="1" dirty="0">
                <a:solidFill>
                  <a:srgbClr val="F0F0F0"/>
                </a:solidFill>
                <a:latin typeface="Segoe UI"/>
              </a:rPr>
              <a:t>.</a:t>
            </a:r>
          </a:p>
          <a:p>
            <a:pPr eaLnBrk="1" hangingPunct="1">
              <a:lnSpc>
                <a:spcPct val="80000"/>
              </a:lnSpc>
            </a:pPr>
            <a:r>
              <a:rPr lang="en-US" altLang="fr-FR" sz="2000" b="1" dirty="0">
                <a:solidFill>
                  <a:srgbClr val="F0F0F0"/>
                </a:solidFill>
                <a:latin typeface="Segoe UI"/>
              </a:rPr>
              <a:t>HTTP :</a:t>
            </a:r>
          </a:p>
          <a:p>
            <a:pPr lvl="1" eaLnBrk="1" hangingPunct="1">
              <a:lnSpc>
                <a:spcPct val="80000"/>
              </a:lnSpc>
            </a:pPr>
            <a:r>
              <a:rPr lang="en-US" altLang="fr-FR" sz="2000" b="1" dirty="0" err="1">
                <a:solidFill>
                  <a:srgbClr val="F0F0F0"/>
                </a:solidFill>
                <a:latin typeface="Segoe UI"/>
              </a:rPr>
              <a:t>Librairie</a:t>
            </a:r>
            <a:r>
              <a:rPr lang="en-US" altLang="fr-FR" sz="2000" b="1" dirty="0">
                <a:solidFill>
                  <a:srgbClr val="F0F0F0"/>
                </a:solidFill>
                <a:latin typeface="Segoe UI"/>
              </a:rPr>
              <a:t> standard : </a:t>
            </a:r>
            <a:r>
              <a:rPr lang="en-US" altLang="fr-FR" sz="2000" b="1" dirty="0" err="1">
                <a:solidFill>
                  <a:srgbClr val="F0F0F0"/>
                </a:solidFill>
                <a:latin typeface="Segoe UI"/>
              </a:rPr>
              <a:t>java.net.HttpURLConnection</a:t>
            </a:r>
            <a:endParaRPr lang="en-US" altLang="fr-FR" sz="2000" b="1" dirty="0">
              <a:solidFill>
                <a:srgbClr val="F0F0F0"/>
              </a:solidFill>
              <a:latin typeface="Segoe UI"/>
            </a:endParaRPr>
          </a:p>
          <a:p>
            <a:pPr lvl="1" eaLnBrk="1" hangingPunct="1">
              <a:lnSpc>
                <a:spcPct val="80000"/>
              </a:lnSpc>
            </a:pPr>
            <a:r>
              <a:rPr lang="en-US" altLang="fr-FR" sz="2000" b="1" dirty="0" err="1">
                <a:solidFill>
                  <a:srgbClr val="F0F0F0"/>
                </a:solidFill>
                <a:latin typeface="Segoe UI"/>
              </a:rPr>
              <a:t>Librairie</a:t>
            </a:r>
            <a:r>
              <a:rPr lang="en-US" altLang="fr-FR" sz="2000" b="1" dirty="0">
                <a:solidFill>
                  <a:srgbClr val="F0F0F0"/>
                </a:solidFill>
                <a:latin typeface="Segoe UI"/>
              </a:rPr>
              <a:t> Apache : </a:t>
            </a:r>
            <a:r>
              <a:rPr lang="en-US" altLang="fr-FR" sz="2000" b="1" dirty="0" err="1">
                <a:solidFill>
                  <a:srgbClr val="F0F0F0"/>
                </a:solidFill>
                <a:latin typeface="Segoe UI"/>
              </a:rPr>
              <a:t>HttpClient</a:t>
            </a:r>
            <a:r>
              <a:rPr lang="en-US" altLang="fr-FR" sz="2000" b="1" dirty="0">
                <a:solidFill>
                  <a:srgbClr val="F0F0F0"/>
                </a:solidFill>
                <a:latin typeface="Segoe UI"/>
              </a:rPr>
              <a:t>, fait </a:t>
            </a:r>
            <a:r>
              <a:rPr lang="en-US" altLang="fr-FR" sz="2000" b="1" dirty="0" err="1">
                <a:solidFill>
                  <a:srgbClr val="F0F0F0"/>
                </a:solidFill>
                <a:latin typeface="Segoe UI"/>
              </a:rPr>
              <a:t>partie</a:t>
            </a:r>
            <a:r>
              <a:rPr lang="en-US" altLang="fr-FR" sz="2000" b="1" dirty="0">
                <a:solidFill>
                  <a:srgbClr val="F0F0F0"/>
                </a:solidFill>
                <a:latin typeface="Segoe UI"/>
              </a:rPr>
              <a:t> de Apache </a:t>
            </a:r>
            <a:r>
              <a:rPr lang="en-US" altLang="fr-FR" sz="2000" b="1" dirty="0" err="1">
                <a:solidFill>
                  <a:srgbClr val="F0F0F0"/>
                </a:solidFill>
                <a:latin typeface="Segoe UI"/>
              </a:rPr>
              <a:t>HttpComponents</a:t>
            </a:r>
            <a:endParaRPr lang="en-US" altLang="fr-FR" sz="2000" b="1" dirty="0">
              <a:solidFill>
                <a:srgbClr val="F0F0F0"/>
              </a:solidFill>
              <a:latin typeface="Segoe UI"/>
            </a:endParaRPr>
          </a:p>
          <a:p>
            <a:pPr eaLnBrk="1" hangingPunct="1">
              <a:lnSpc>
                <a:spcPct val="80000"/>
              </a:lnSpc>
            </a:pPr>
            <a:r>
              <a:rPr lang="en-US" altLang="fr-FR" sz="2000" b="1" dirty="0">
                <a:solidFill>
                  <a:srgbClr val="F0F0F0"/>
                </a:solidFill>
                <a:latin typeface="Segoe UI"/>
              </a:rPr>
              <a:t>REST :</a:t>
            </a:r>
          </a:p>
          <a:p>
            <a:pPr lvl="1" eaLnBrk="1" hangingPunct="1">
              <a:lnSpc>
                <a:spcPct val="80000"/>
              </a:lnSpc>
            </a:pPr>
            <a:r>
              <a:rPr lang="en-US" altLang="fr-FR" sz="2000" b="1" dirty="0" err="1">
                <a:solidFill>
                  <a:srgbClr val="F0F0F0"/>
                </a:solidFill>
                <a:latin typeface="Segoe UI"/>
              </a:rPr>
              <a:t>Restlet</a:t>
            </a:r>
            <a:r>
              <a:rPr lang="en-US" altLang="fr-FR" sz="2000" b="1" dirty="0">
                <a:solidFill>
                  <a:srgbClr val="F0F0F0"/>
                </a:solidFill>
                <a:latin typeface="Segoe UI"/>
              </a:rPr>
              <a:t> : </a:t>
            </a:r>
            <a:r>
              <a:rPr lang="en-US" altLang="fr-FR" sz="2000" b="1" dirty="0" err="1">
                <a:solidFill>
                  <a:srgbClr val="F0F0F0"/>
                </a:solidFill>
                <a:latin typeface="Segoe UI"/>
              </a:rPr>
              <a:t>fourni</a:t>
            </a:r>
            <a:r>
              <a:rPr lang="en-US" altLang="fr-FR" sz="2000" b="1" dirty="0">
                <a:solidFill>
                  <a:srgbClr val="F0F0F0"/>
                </a:solidFill>
                <a:latin typeface="Segoe UI"/>
              </a:rPr>
              <a:t> à la </a:t>
            </a:r>
            <a:r>
              <a:rPr lang="en-US" altLang="fr-FR" sz="2000" b="1" dirty="0" err="1">
                <a:solidFill>
                  <a:srgbClr val="F0F0F0"/>
                </a:solidFill>
                <a:latin typeface="Segoe UI"/>
              </a:rPr>
              <a:t>fois</a:t>
            </a:r>
            <a:r>
              <a:rPr lang="en-US" altLang="fr-FR" sz="2000" b="1" dirty="0">
                <a:solidFill>
                  <a:srgbClr val="F0F0F0"/>
                </a:solidFill>
                <a:latin typeface="Segoe UI"/>
              </a:rPr>
              <a:t> client et </a:t>
            </a:r>
            <a:r>
              <a:rPr lang="en-US" altLang="fr-FR" sz="2000" b="1" dirty="0" err="1">
                <a:solidFill>
                  <a:srgbClr val="F0F0F0"/>
                </a:solidFill>
                <a:latin typeface="Segoe UI"/>
              </a:rPr>
              <a:t>serveur</a:t>
            </a:r>
            <a:r>
              <a:rPr lang="en-US" altLang="fr-FR" sz="2000" b="1" dirty="0">
                <a:solidFill>
                  <a:srgbClr val="F0F0F0"/>
                </a:solidFill>
                <a:latin typeface="Segoe UI"/>
              </a:rPr>
              <a:t>, abstraction de plus haut </a:t>
            </a:r>
            <a:r>
              <a:rPr lang="en-US" altLang="fr-FR" sz="2000" b="1" dirty="0" err="1">
                <a:solidFill>
                  <a:srgbClr val="F0F0F0"/>
                </a:solidFill>
                <a:latin typeface="Segoe UI"/>
              </a:rPr>
              <a:t>niveau</a:t>
            </a:r>
            <a:r>
              <a:rPr lang="en-US" altLang="fr-FR" sz="2000" b="1" dirty="0">
                <a:solidFill>
                  <a:srgbClr val="F0F0F0"/>
                </a:solidFill>
                <a:latin typeface="Segoe UI"/>
              </a:rPr>
              <a:t> que HTTP</a:t>
            </a:r>
          </a:p>
          <a:p>
            <a:pPr lvl="1" eaLnBrk="1" hangingPunct="1">
              <a:lnSpc>
                <a:spcPct val="80000"/>
              </a:lnSpc>
            </a:pPr>
            <a:r>
              <a:rPr lang="en-US" altLang="fr-FR" sz="2000" b="1" dirty="0">
                <a:solidFill>
                  <a:srgbClr val="F0F0F0"/>
                </a:solidFill>
                <a:latin typeface="Segoe UI"/>
              </a:rPr>
              <a:t>Jersey : </a:t>
            </a:r>
            <a:r>
              <a:rPr lang="en-US" altLang="fr-FR" sz="2000" b="1" dirty="0" err="1">
                <a:solidFill>
                  <a:srgbClr val="F0F0F0"/>
                </a:solidFill>
                <a:latin typeface="Segoe UI"/>
              </a:rPr>
              <a:t>implémentation</a:t>
            </a:r>
            <a:r>
              <a:rPr lang="en-US" altLang="fr-FR" sz="2000" b="1" dirty="0">
                <a:solidFill>
                  <a:srgbClr val="F0F0F0"/>
                </a:solidFill>
                <a:latin typeface="Segoe UI"/>
              </a:rPr>
              <a:t> de </a:t>
            </a:r>
            <a:r>
              <a:rPr lang="en-US" altLang="fr-FR" sz="2000" b="1" dirty="0" err="1">
                <a:solidFill>
                  <a:srgbClr val="F0F0F0"/>
                </a:solidFill>
                <a:latin typeface="Segoe UI"/>
              </a:rPr>
              <a:t>référence</a:t>
            </a:r>
            <a:r>
              <a:rPr lang="en-US" altLang="fr-FR" sz="2000" b="1" dirty="0">
                <a:solidFill>
                  <a:srgbClr val="F0F0F0"/>
                </a:solidFill>
                <a:latin typeface="Segoe UI"/>
              </a:rPr>
              <a:t> pour du REST </a:t>
            </a:r>
            <a:r>
              <a:rPr lang="en-US" altLang="fr-FR" sz="2000" b="1" dirty="0" err="1">
                <a:solidFill>
                  <a:srgbClr val="F0F0F0"/>
                </a:solidFill>
                <a:latin typeface="Segoe UI"/>
              </a:rPr>
              <a:t>en</a:t>
            </a:r>
            <a:r>
              <a:rPr lang="en-US" altLang="fr-FR" sz="2000" b="1" dirty="0">
                <a:solidFill>
                  <a:srgbClr val="F0F0F0"/>
                </a:solidFill>
                <a:latin typeface="Segoe UI"/>
              </a:rPr>
              <a:t> Java</a:t>
            </a:r>
          </a:p>
          <a:p>
            <a:pPr eaLnBrk="1" hangingPunct="1">
              <a:lnSpc>
                <a:spcPct val="80000"/>
              </a:lnSpc>
            </a:pPr>
            <a:r>
              <a:rPr lang="en-US" altLang="fr-FR" sz="2000" b="1" dirty="0" err="1">
                <a:solidFill>
                  <a:srgbClr val="F0F0F0"/>
                </a:solidFill>
                <a:latin typeface="Segoe UI"/>
              </a:rPr>
              <a:t>Autres</a:t>
            </a:r>
            <a:r>
              <a:rPr lang="en-US" altLang="fr-FR" sz="2000" b="1" dirty="0">
                <a:solidFill>
                  <a:srgbClr val="F0F0F0"/>
                </a:solidFill>
                <a:latin typeface="Segoe UI"/>
              </a:rPr>
              <a:t> : Il </a:t>
            </a:r>
            <a:r>
              <a:rPr lang="en-US" altLang="fr-FR" sz="2000" b="1" dirty="0" err="1">
                <a:solidFill>
                  <a:srgbClr val="F0F0F0"/>
                </a:solidFill>
                <a:latin typeface="Segoe UI"/>
              </a:rPr>
              <a:t>existe</a:t>
            </a:r>
            <a:r>
              <a:rPr lang="en-US" altLang="fr-FR" sz="2000" b="1" dirty="0">
                <a:solidFill>
                  <a:srgbClr val="F0F0F0"/>
                </a:solidFill>
                <a:latin typeface="Segoe UI"/>
              </a:rPr>
              <a:t> beaucoup de bibliothèques qui </a:t>
            </a:r>
            <a:r>
              <a:rPr lang="en-US" altLang="fr-FR" sz="2000" b="1" dirty="0" err="1">
                <a:solidFill>
                  <a:srgbClr val="F0F0F0"/>
                </a:solidFill>
                <a:latin typeface="Segoe UI"/>
              </a:rPr>
              <a:t>masquent</a:t>
            </a:r>
            <a:r>
              <a:rPr lang="en-US" altLang="fr-FR" sz="2000" b="1" dirty="0">
                <a:solidFill>
                  <a:srgbClr val="F0F0F0"/>
                </a:solidFill>
                <a:latin typeface="Segoe UI"/>
              </a:rPr>
              <a:t> toute la </a:t>
            </a:r>
            <a:r>
              <a:rPr lang="en-US" altLang="fr-FR" sz="2000" b="1" dirty="0" err="1">
                <a:solidFill>
                  <a:srgbClr val="F0F0F0"/>
                </a:solidFill>
                <a:latin typeface="Segoe UI"/>
              </a:rPr>
              <a:t>partie</a:t>
            </a:r>
            <a:r>
              <a:rPr lang="en-US" altLang="fr-FR" sz="2000" b="1" dirty="0">
                <a:solidFill>
                  <a:srgbClr val="F0F0F0"/>
                </a:solidFill>
                <a:latin typeface="Segoe UI"/>
              </a:rPr>
              <a:t> REST et ne </a:t>
            </a:r>
            <a:r>
              <a:rPr lang="en-US" altLang="fr-FR" sz="2000" b="1" dirty="0" err="1">
                <a:solidFill>
                  <a:srgbClr val="F0F0F0"/>
                </a:solidFill>
                <a:latin typeface="Segoe UI"/>
              </a:rPr>
              <a:t>donnent</a:t>
            </a:r>
            <a:r>
              <a:rPr lang="en-US" altLang="fr-FR" sz="2000" b="1" dirty="0">
                <a:solidFill>
                  <a:srgbClr val="F0F0F0"/>
                </a:solidFill>
                <a:latin typeface="Segoe UI"/>
              </a:rPr>
              <a:t> que les </a:t>
            </a:r>
            <a:r>
              <a:rPr lang="en-US" altLang="fr-FR" sz="2000" b="1" dirty="0" err="1">
                <a:solidFill>
                  <a:srgbClr val="F0F0F0"/>
                </a:solidFill>
                <a:latin typeface="Segoe UI"/>
              </a:rPr>
              <a:t>fonctionnalités</a:t>
            </a:r>
            <a:r>
              <a:rPr lang="en-US" altLang="fr-FR" sz="2000" b="1" dirty="0">
                <a:solidFill>
                  <a:srgbClr val="F0F0F0"/>
                </a:solidFill>
                <a:latin typeface="Segoe UI"/>
              </a:rPr>
              <a:t> de haut </a:t>
            </a:r>
            <a:r>
              <a:rPr lang="en-US" altLang="fr-FR" sz="2000" b="1" dirty="0" err="1">
                <a:solidFill>
                  <a:srgbClr val="F0F0F0"/>
                </a:solidFill>
                <a:latin typeface="Segoe UI"/>
              </a:rPr>
              <a:t>niveau</a:t>
            </a:r>
            <a:r>
              <a:rPr lang="en-US" altLang="fr-FR" sz="2000" b="1" dirty="0">
                <a:solidFill>
                  <a:srgbClr val="F0F0F0"/>
                </a:solidFill>
                <a:latin typeface="Segoe UI"/>
              </a:rPr>
              <a:t> (Google, Amazon, Twitter, </a:t>
            </a:r>
            <a:r>
              <a:rPr lang="en-US" altLang="fr-FR" sz="2000" b="1" dirty="0" err="1">
                <a:solidFill>
                  <a:srgbClr val="F0F0F0"/>
                </a:solidFill>
                <a:latin typeface="Segoe UI"/>
              </a:rPr>
              <a:t>etc</a:t>
            </a:r>
            <a:r>
              <a:rPr lang="en-US" altLang="fr-FR" sz="2000" b="1" dirty="0">
                <a:solidFill>
                  <a:srgbClr val="F0F0F0"/>
                </a:solidFill>
                <a:latin typeface="Segoe UI"/>
              </a:rPr>
              <a:t> </a:t>
            </a:r>
            <a:r>
              <a:rPr lang="en-US" altLang="fr-FR" sz="2000" b="1" dirty="0" err="1">
                <a:solidFill>
                  <a:srgbClr val="F0F0F0"/>
                </a:solidFill>
                <a:latin typeface="Segoe UI"/>
              </a:rPr>
              <a:t>en</a:t>
            </a:r>
            <a:r>
              <a:rPr lang="en-US" altLang="fr-FR" sz="2000" b="1" dirty="0">
                <a:solidFill>
                  <a:srgbClr val="F0F0F0"/>
                </a:solidFill>
                <a:latin typeface="Segoe UI"/>
              </a:rPr>
              <a:t> </a:t>
            </a:r>
            <a:r>
              <a:rPr lang="en-US" altLang="fr-FR" sz="2000" b="1" dirty="0" err="1">
                <a:solidFill>
                  <a:srgbClr val="F0F0F0"/>
                </a:solidFill>
                <a:latin typeface="Segoe UI"/>
              </a:rPr>
              <a:t>fournissent</a:t>
            </a:r>
            <a:r>
              <a:rPr lang="en-US" altLang="fr-FR" sz="2000" b="1" dirty="0">
                <a:solidFill>
                  <a:srgbClr val="F0F0F0"/>
                </a:solidFill>
                <a:latin typeface="Segoe UI"/>
              </a:rPr>
              <a:t> pour </a:t>
            </a:r>
            <a:r>
              <a:rPr lang="en-US" altLang="fr-FR" sz="2000" b="1" dirty="0" err="1">
                <a:solidFill>
                  <a:srgbClr val="F0F0F0"/>
                </a:solidFill>
                <a:latin typeface="Segoe UI"/>
              </a:rPr>
              <a:t>leurs</a:t>
            </a:r>
            <a:r>
              <a:rPr lang="en-US" altLang="fr-FR" sz="2000" b="1" dirty="0">
                <a:solidFill>
                  <a:srgbClr val="F0F0F0"/>
                </a:solidFill>
                <a:latin typeface="Segoe UI"/>
              </a:rPr>
              <a:t> services REST)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73C30D5F-A3F0-E493-4218-EF99D28AEAF0}"/>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API REST</a:t>
            </a:r>
            <a:endParaRPr lang="en-US" altLang="fr-FR"/>
          </a:p>
        </p:txBody>
      </p:sp>
      <p:sp>
        <p:nvSpPr>
          <p:cNvPr id="40963" name="Rectangle 3">
            <a:extLst>
              <a:ext uri="{FF2B5EF4-FFF2-40B4-BE49-F238E27FC236}">
                <a16:creationId xmlns:a16="http://schemas.microsoft.com/office/drawing/2014/main" id="{82929724-063F-0DFC-487E-E6679A82344F}"/>
              </a:ext>
            </a:extLst>
          </p:cNvPr>
          <p:cNvSpPr>
            <a:spLocks noGrp="1" noChangeArrowheads="1"/>
          </p:cNvSpPr>
          <p:nvPr>
            <p:ph type="body" idx="1"/>
          </p:nvPr>
        </p:nvSpPr>
        <p:spPr/>
        <p:txBody>
          <a:bodyPr/>
          <a:lstStyle/>
          <a:p>
            <a:pPr eaLnBrk="1" hangingPunct="1"/>
            <a:r>
              <a:rPr lang="en-US" altLang="fr-FR" sz="2000" b="1">
                <a:solidFill>
                  <a:srgbClr val="F0F0F0"/>
                </a:solidFill>
                <a:latin typeface="Segoe UI"/>
              </a:rPr>
              <a:t>Les API REST sont généralement disponible sur le Web avec le même format :</a:t>
            </a:r>
          </a:p>
          <a:p>
            <a:pPr lvl="1" eaLnBrk="1" hangingPunct="1"/>
            <a:r>
              <a:rPr lang="en-US" altLang="fr-FR" sz="2000" b="1">
                <a:solidFill>
                  <a:srgbClr val="F0F0F0"/>
                </a:solidFill>
                <a:latin typeface="Segoe UI"/>
              </a:rPr>
              <a:t>Liste des ressources</a:t>
            </a:r>
          </a:p>
          <a:p>
            <a:pPr lvl="1" eaLnBrk="1" hangingPunct="1"/>
            <a:r>
              <a:rPr lang="en-US" altLang="fr-FR" sz="2000" b="1">
                <a:solidFill>
                  <a:srgbClr val="F0F0F0"/>
                </a:solidFill>
                <a:latin typeface="Segoe UI"/>
              </a:rPr>
              <a:t>Liste des opérations sur les ressources</a:t>
            </a:r>
          </a:p>
          <a:p>
            <a:pPr lvl="1" eaLnBrk="1" hangingPunct="1"/>
            <a:r>
              <a:rPr lang="en-US" altLang="fr-FR" sz="2000" b="1">
                <a:solidFill>
                  <a:srgbClr val="F0F0F0"/>
                </a:solidFill>
                <a:latin typeface="Segoe UI"/>
              </a:rPr>
              <a:t>Pour chaque opération (CRUD) on trouve généralement un exemple de requête et de réponse</a:t>
            </a:r>
          </a:p>
          <a:p>
            <a:pPr eaLnBrk="1" hangingPunct="1"/>
            <a:r>
              <a:rPr lang="en-US" altLang="fr-FR" sz="2000" b="1">
                <a:solidFill>
                  <a:srgbClr val="F0F0F0"/>
                </a:solidFill>
                <a:latin typeface="Segoe UI"/>
              </a:rPr>
              <a:t>La navigation par hyperlien étant à la base de REST, très souvent disponible sur le Web !</a:t>
            </a:r>
          </a:p>
          <a:p>
            <a:pPr eaLnBrk="1" hangingPunct="1"/>
            <a:r>
              <a:rPr lang="fr-FR" altLang="fr-FR" sz="2000" b="1">
                <a:solidFill>
                  <a:srgbClr val="F0F0F0"/>
                </a:solidFill>
                <a:latin typeface="Segoe UI"/>
              </a:rPr>
              <a:t>E.g. </a:t>
            </a:r>
            <a:r>
              <a:rPr lang="en-US" altLang="fr-FR" sz="2000" b="1">
                <a:solidFill>
                  <a:srgbClr val="F0F0F0"/>
                </a:solidFill>
                <a:latin typeface="Segoe UI"/>
                <a:hlinkClick r:id="rId2"/>
              </a:rPr>
              <a:t>http://openweathermap.org/weather-data#current</a:t>
            </a:r>
            <a:r>
              <a:rPr lang="en-US" altLang="fr-FR" sz="2000" b="1">
                <a:solidFill>
                  <a:srgbClr val="F0F0F0"/>
                </a:solidFill>
                <a:latin typeface="Segoe UI"/>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EBE38BED-04E5-CEF2-737A-5DECE9DB51F6}"/>
              </a:ext>
            </a:extLst>
          </p:cNvPr>
          <p:cNvSpPr>
            <a:spLocks noGrp="1" noChangeArrowheads="1"/>
          </p:cNvSpPr>
          <p:nvPr>
            <p:ph type="title"/>
          </p:nvPr>
        </p:nvSpPr>
        <p:spPr>
          <a:xfrm>
            <a:off x="381000" y="60677"/>
            <a:ext cx="8229600" cy="692943"/>
          </a:xfrm>
        </p:spPr>
        <p:txBody>
          <a:bodyPr/>
          <a:lstStyle/>
          <a:p>
            <a:pPr eaLnBrk="1" hangingPunct="1"/>
            <a:r>
              <a:rPr lang="fr-FR" altLang="fr-FR" sz="2000" b="1" dirty="0">
                <a:solidFill>
                  <a:srgbClr val="F0F0F0"/>
                </a:solidFill>
                <a:latin typeface="Segoe UI"/>
              </a:rPr>
              <a:t>XML vs JSON</a:t>
            </a:r>
            <a:endParaRPr lang="en-US" altLang="fr-FR" dirty="0"/>
          </a:p>
        </p:txBody>
      </p:sp>
      <p:sp>
        <p:nvSpPr>
          <p:cNvPr id="41987" name="Rectangle 4">
            <a:extLst>
              <a:ext uri="{FF2B5EF4-FFF2-40B4-BE49-F238E27FC236}">
                <a16:creationId xmlns:a16="http://schemas.microsoft.com/office/drawing/2014/main" id="{2F942701-E510-D233-D96E-9F0725B7BF03}"/>
              </a:ext>
            </a:extLst>
          </p:cNvPr>
          <p:cNvSpPr>
            <a:spLocks noGrp="1" noChangeArrowheads="1"/>
          </p:cNvSpPr>
          <p:nvPr>
            <p:ph type="body" sz="half" idx="1"/>
          </p:nvPr>
        </p:nvSpPr>
        <p:spPr>
          <a:xfrm>
            <a:off x="51242" y="753620"/>
            <a:ext cx="4038600" cy="4525963"/>
          </a:xfrm>
        </p:spPr>
        <p:txBody>
          <a:bodyPr/>
          <a:lstStyle/>
          <a:p>
            <a:pPr eaLnBrk="1" hangingPunct="1">
              <a:lnSpc>
                <a:spcPct val="80000"/>
              </a:lnSpc>
              <a:buFontTx/>
              <a:buNone/>
            </a:pPr>
            <a:r>
              <a:rPr lang="en-US" altLang="fr-FR" sz="1400" b="1" dirty="0">
                <a:solidFill>
                  <a:srgbClr val="F0F0F0"/>
                </a:solidFill>
                <a:latin typeface="Segoe UI"/>
              </a:rPr>
              <a:t>&lt;menu id="file" value="File"&gt;</a:t>
            </a:r>
          </a:p>
          <a:p>
            <a:pPr eaLnBrk="1" hangingPunct="1">
              <a:lnSpc>
                <a:spcPct val="80000"/>
              </a:lnSpc>
              <a:buFontTx/>
              <a:buNone/>
            </a:pPr>
            <a:r>
              <a:rPr lang="en-US" altLang="fr-FR" sz="1400" b="1" dirty="0">
                <a:solidFill>
                  <a:srgbClr val="F0F0F0"/>
                </a:solidFill>
                <a:latin typeface="Segoe UI"/>
              </a:rPr>
              <a:t>  &lt;popup&gt;</a:t>
            </a:r>
          </a:p>
          <a:p>
            <a:pPr eaLnBrk="1" hangingPunct="1">
              <a:lnSpc>
                <a:spcPct val="80000"/>
              </a:lnSpc>
              <a:buFontTx/>
              <a:buNone/>
            </a:pPr>
            <a:r>
              <a:rPr lang="en-US" altLang="fr-FR" sz="1400" b="1" dirty="0">
                <a:solidFill>
                  <a:srgbClr val="F0F0F0"/>
                </a:solidFill>
                <a:latin typeface="Segoe UI"/>
              </a:rPr>
              <a:t>    &lt;</a:t>
            </a:r>
            <a:r>
              <a:rPr lang="en-US" altLang="fr-FR" sz="1400" b="1" dirty="0" err="1">
                <a:solidFill>
                  <a:srgbClr val="F0F0F0"/>
                </a:solidFill>
                <a:latin typeface="Segoe UI"/>
              </a:rPr>
              <a:t>menuitem</a:t>
            </a:r>
            <a:r>
              <a:rPr lang="en-US" altLang="fr-FR" sz="1400" b="1" dirty="0">
                <a:solidFill>
                  <a:srgbClr val="F0F0F0"/>
                </a:solidFill>
                <a:latin typeface="Segoe UI"/>
              </a:rPr>
              <a:t> value="New" onclick="</a:t>
            </a:r>
            <a:r>
              <a:rPr lang="en-US" altLang="fr-FR" sz="1400" b="1" dirty="0" err="1">
                <a:solidFill>
                  <a:srgbClr val="F0F0F0"/>
                </a:solidFill>
                <a:latin typeface="Segoe UI"/>
              </a:rPr>
              <a:t>CreateNewDoc</a:t>
            </a:r>
            <a:r>
              <a:rPr lang="en-US" altLang="fr-FR" sz="1400" b="1" dirty="0">
                <a:solidFill>
                  <a:srgbClr val="F0F0F0"/>
                </a:solidFill>
                <a:latin typeface="Segoe UI"/>
              </a:rPr>
              <a:t>()" /&gt;</a:t>
            </a:r>
          </a:p>
          <a:p>
            <a:pPr eaLnBrk="1" hangingPunct="1">
              <a:lnSpc>
                <a:spcPct val="80000"/>
              </a:lnSpc>
              <a:buFontTx/>
              <a:buNone/>
            </a:pPr>
            <a:r>
              <a:rPr lang="en-US" altLang="fr-FR" sz="1400" b="1" dirty="0">
                <a:solidFill>
                  <a:srgbClr val="F0F0F0"/>
                </a:solidFill>
                <a:latin typeface="Segoe UI"/>
              </a:rPr>
              <a:t>    &lt;</a:t>
            </a:r>
            <a:r>
              <a:rPr lang="en-US" altLang="fr-FR" sz="1400" b="1" dirty="0" err="1">
                <a:solidFill>
                  <a:srgbClr val="F0F0F0"/>
                </a:solidFill>
                <a:latin typeface="Segoe UI"/>
              </a:rPr>
              <a:t>menuitem</a:t>
            </a:r>
            <a:r>
              <a:rPr lang="en-US" altLang="fr-FR" sz="1400" b="1" dirty="0">
                <a:solidFill>
                  <a:srgbClr val="F0F0F0"/>
                </a:solidFill>
                <a:latin typeface="Segoe UI"/>
              </a:rPr>
              <a:t> value="Open" onclick="OpenDoc()" /&gt;</a:t>
            </a:r>
          </a:p>
          <a:p>
            <a:pPr eaLnBrk="1" hangingPunct="1">
              <a:lnSpc>
                <a:spcPct val="80000"/>
              </a:lnSpc>
              <a:buFontTx/>
              <a:buNone/>
            </a:pPr>
            <a:r>
              <a:rPr lang="en-US" altLang="fr-FR" sz="1400" b="1" dirty="0">
                <a:solidFill>
                  <a:srgbClr val="F0F0F0"/>
                </a:solidFill>
                <a:latin typeface="Segoe UI"/>
              </a:rPr>
              <a:t>    &lt;</a:t>
            </a:r>
            <a:r>
              <a:rPr lang="en-US" altLang="fr-FR" sz="1400" b="1" dirty="0" err="1">
                <a:solidFill>
                  <a:srgbClr val="F0F0F0"/>
                </a:solidFill>
                <a:latin typeface="Segoe UI"/>
              </a:rPr>
              <a:t>menuitem</a:t>
            </a:r>
            <a:r>
              <a:rPr lang="en-US" altLang="fr-FR" sz="1400" b="1" dirty="0">
                <a:solidFill>
                  <a:srgbClr val="F0F0F0"/>
                </a:solidFill>
                <a:latin typeface="Segoe UI"/>
              </a:rPr>
              <a:t> value="Close" onclick="</a:t>
            </a:r>
            <a:r>
              <a:rPr lang="en-US" altLang="fr-FR" sz="1400" b="1" dirty="0" err="1">
                <a:solidFill>
                  <a:srgbClr val="F0F0F0"/>
                </a:solidFill>
                <a:latin typeface="Segoe UI"/>
              </a:rPr>
              <a:t>CloseDoc</a:t>
            </a:r>
            <a:r>
              <a:rPr lang="en-US" altLang="fr-FR" sz="1400" b="1" dirty="0">
                <a:solidFill>
                  <a:srgbClr val="F0F0F0"/>
                </a:solidFill>
                <a:latin typeface="Segoe UI"/>
              </a:rPr>
              <a:t>()" /&gt;</a:t>
            </a:r>
          </a:p>
          <a:p>
            <a:pPr eaLnBrk="1" hangingPunct="1">
              <a:lnSpc>
                <a:spcPct val="80000"/>
              </a:lnSpc>
              <a:buFontTx/>
              <a:buNone/>
            </a:pPr>
            <a:r>
              <a:rPr lang="en-US" altLang="fr-FR" sz="1400" b="1" dirty="0">
                <a:solidFill>
                  <a:srgbClr val="F0F0F0"/>
                </a:solidFill>
                <a:latin typeface="Segoe UI"/>
              </a:rPr>
              <a:t>  &lt;/popup&gt;</a:t>
            </a:r>
          </a:p>
          <a:p>
            <a:pPr eaLnBrk="1" hangingPunct="1">
              <a:lnSpc>
                <a:spcPct val="80000"/>
              </a:lnSpc>
              <a:buFontTx/>
              <a:buNone/>
            </a:pPr>
            <a:r>
              <a:rPr lang="en-US" altLang="fr-FR" sz="1400" b="1" dirty="0">
                <a:solidFill>
                  <a:srgbClr val="F0F0F0"/>
                </a:solidFill>
                <a:latin typeface="Segoe UI"/>
              </a:rPr>
              <a:t>&lt;/menu&gt;</a:t>
            </a:r>
          </a:p>
        </p:txBody>
      </p:sp>
      <p:sp>
        <p:nvSpPr>
          <p:cNvPr id="41988" name="Rectangle 5">
            <a:extLst>
              <a:ext uri="{FF2B5EF4-FFF2-40B4-BE49-F238E27FC236}">
                <a16:creationId xmlns:a16="http://schemas.microsoft.com/office/drawing/2014/main" id="{81CD953E-93A0-FBB5-B339-2E715DE18B1D}"/>
              </a:ext>
            </a:extLst>
          </p:cNvPr>
          <p:cNvSpPr>
            <a:spLocks noGrp="1" noChangeArrowheads="1"/>
          </p:cNvSpPr>
          <p:nvPr>
            <p:ph type="body" sz="half" idx="2"/>
          </p:nvPr>
        </p:nvSpPr>
        <p:spPr>
          <a:xfrm>
            <a:off x="5105400" y="753621"/>
            <a:ext cx="4038600" cy="3437379"/>
          </a:xfrm>
        </p:spPr>
        <p:txBody>
          <a:bodyPr/>
          <a:lstStyle/>
          <a:p>
            <a:pPr eaLnBrk="1" hangingPunct="1">
              <a:lnSpc>
                <a:spcPct val="80000"/>
              </a:lnSpc>
              <a:buFontTx/>
              <a:buNone/>
            </a:pPr>
            <a:r>
              <a:rPr lang="en-US" altLang="fr-FR" sz="1400" b="1" dirty="0">
                <a:solidFill>
                  <a:srgbClr val="F0F0F0"/>
                </a:solidFill>
                <a:latin typeface="Segoe UI"/>
              </a:rPr>
              <a:t>{</a:t>
            </a:r>
          </a:p>
          <a:p>
            <a:pPr eaLnBrk="1" hangingPunct="1">
              <a:lnSpc>
                <a:spcPct val="80000"/>
              </a:lnSpc>
              <a:buFontTx/>
              <a:buNone/>
            </a:pPr>
            <a:r>
              <a:rPr lang="en-US" altLang="fr-FR" sz="1400" b="1" dirty="0">
                <a:solidFill>
                  <a:srgbClr val="F0F0F0"/>
                </a:solidFill>
                <a:latin typeface="Segoe UI"/>
              </a:rPr>
              <a:t>"menu": </a:t>
            </a:r>
          </a:p>
          <a:p>
            <a:pPr eaLnBrk="1" hangingPunct="1">
              <a:lnSpc>
                <a:spcPct val="80000"/>
              </a:lnSpc>
              <a:buFontTx/>
              <a:buNone/>
            </a:pPr>
            <a:r>
              <a:rPr lang="en-US" altLang="fr-FR" sz="1400" b="1" dirty="0">
                <a:solidFill>
                  <a:srgbClr val="F0F0F0"/>
                </a:solidFill>
                <a:latin typeface="Segoe UI"/>
              </a:rPr>
              <a:t>	{</a:t>
            </a:r>
          </a:p>
          <a:p>
            <a:pPr eaLnBrk="1" hangingPunct="1">
              <a:lnSpc>
                <a:spcPct val="80000"/>
              </a:lnSpc>
              <a:buFontTx/>
              <a:buNone/>
            </a:pPr>
            <a:r>
              <a:rPr lang="en-US" altLang="fr-FR" sz="1400" b="1" dirty="0">
                <a:solidFill>
                  <a:srgbClr val="F0F0F0"/>
                </a:solidFill>
                <a:latin typeface="Segoe UI"/>
              </a:rPr>
              <a:t>	"id": "file",</a:t>
            </a:r>
          </a:p>
          <a:p>
            <a:pPr eaLnBrk="1" hangingPunct="1">
              <a:lnSpc>
                <a:spcPct val="80000"/>
              </a:lnSpc>
              <a:buFontTx/>
              <a:buNone/>
            </a:pPr>
            <a:r>
              <a:rPr lang="en-US" altLang="fr-FR" sz="1400" b="1" dirty="0">
                <a:solidFill>
                  <a:srgbClr val="F0F0F0"/>
                </a:solidFill>
                <a:latin typeface="Segoe UI"/>
              </a:rPr>
              <a:t>	"value": "File",</a:t>
            </a:r>
          </a:p>
          <a:p>
            <a:pPr eaLnBrk="1" hangingPunct="1">
              <a:lnSpc>
                <a:spcPct val="80000"/>
              </a:lnSpc>
              <a:buFontTx/>
              <a:buNone/>
            </a:pPr>
            <a:r>
              <a:rPr lang="en-US" altLang="fr-FR" sz="1400" b="1" dirty="0">
                <a:solidFill>
                  <a:srgbClr val="F0F0F0"/>
                </a:solidFill>
                <a:latin typeface="Segoe UI"/>
              </a:rPr>
              <a:t>	"popup": </a:t>
            </a:r>
          </a:p>
          <a:p>
            <a:pPr eaLnBrk="1" hangingPunct="1">
              <a:lnSpc>
                <a:spcPct val="80000"/>
              </a:lnSpc>
              <a:buFontTx/>
              <a:buNone/>
            </a:pPr>
            <a:r>
              <a:rPr lang="en-US" altLang="fr-FR" sz="1400" b="1" dirty="0">
                <a:solidFill>
                  <a:srgbClr val="F0F0F0"/>
                </a:solidFill>
                <a:latin typeface="Segoe UI"/>
              </a:rPr>
              <a:t>		{</a:t>
            </a:r>
          </a:p>
          <a:p>
            <a:pPr eaLnBrk="1" hangingPunct="1">
              <a:lnSpc>
                <a:spcPct val="80000"/>
              </a:lnSpc>
              <a:buFontTx/>
              <a:buNone/>
            </a:pPr>
            <a:r>
              <a:rPr lang="en-US" altLang="fr-FR" sz="1400" b="1" dirty="0">
                <a:solidFill>
                  <a:srgbClr val="F0F0F0"/>
                </a:solidFill>
                <a:latin typeface="Segoe UI"/>
              </a:rPr>
              <a:t>		"</a:t>
            </a:r>
            <a:r>
              <a:rPr lang="en-US" altLang="fr-FR" sz="1400" b="1" dirty="0" err="1">
                <a:solidFill>
                  <a:srgbClr val="F0F0F0"/>
                </a:solidFill>
                <a:latin typeface="Segoe UI"/>
              </a:rPr>
              <a:t>menuitem</a:t>
            </a:r>
            <a:r>
              <a:rPr lang="en-US" altLang="fr-FR" sz="1400" b="1" dirty="0">
                <a:solidFill>
                  <a:srgbClr val="F0F0F0"/>
                </a:solidFill>
                <a:latin typeface="Segoe UI"/>
              </a:rPr>
              <a:t>": [</a:t>
            </a:r>
          </a:p>
          <a:p>
            <a:pPr eaLnBrk="1" hangingPunct="1">
              <a:lnSpc>
                <a:spcPct val="80000"/>
              </a:lnSpc>
              <a:buFontTx/>
              <a:buNone/>
            </a:pPr>
            <a:r>
              <a:rPr lang="en-US" altLang="fr-FR" sz="1400" b="1" dirty="0">
                <a:solidFill>
                  <a:srgbClr val="F0F0F0"/>
                </a:solidFill>
                <a:latin typeface="Segoe UI"/>
              </a:rPr>
              <a:t>{"value": "New", "onclick": "</a:t>
            </a:r>
            <a:r>
              <a:rPr lang="en-US" altLang="fr-FR" sz="1400" b="1" dirty="0" err="1">
                <a:solidFill>
                  <a:srgbClr val="F0F0F0"/>
                </a:solidFill>
                <a:latin typeface="Segoe UI"/>
              </a:rPr>
              <a:t>CreateNewDoc</a:t>
            </a:r>
            <a:r>
              <a:rPr lang="en-US" altLang="fr-FR" sz="1400" b="1" dirty="0">
                <a:solidFill>
                  <a:srgbClr val="F0F0F0"/>
                </a:solidFill>
                <a:latin typeface="Segoe UI"/>
              </a:rPr>
              <a:t>()"},</a:t>
            </a:r>
          </a:p>
          <a:p>
            <a:pPr eaLnBrk="1" hangingPunct="1">
              <a:lnSpc>
                <a:spcPct val="80000"/>
              </a:lnSpc>
              <a:buFontTx/>
              <a:buNone/>
            </a:pPr>
            <a:r>
              <a:rPr lang="en-US" altLang="fr-FR" sz="1400" b="1" dirty="0">
                <a:solidFill>
                  <a:srgbClr val="F0F0F0"/>
                </a:solidFill>
                <a:latin typeface="Segoe UI"/>
              </a:rPr>
              <a:t>{"value": "Open", "onclick": "OpenDoc()"},</a:t>
            </a:r>
          </a:p>
          <a:p>
            <a:pPr eaLnBrk="1" hangingPunct="1">
              <a:lnSpc>
                <a:spcPct val="80000"/>
              </a:lnSpc>
              <a:buFontTx/>
              <a:buNone/>
            </a:pPr>
            <a:r>
              <a:rPr lang="en-US" altLang="fr-FR" sz="1400" b="1" dirty="0">
                <a:solidFill>
                  <a:srgbClr val="F0F0F0"/>
                </a:solidFill>
                <a:latin typeface="Segoe UI"/>
              </a:rPr>
              <a:t>{"value": "Close", "onclick": "</a:t>
            </a:r>
            <a:r>
              <a:rPr lang="en-US" altLang="fr-FR" sz="1400" b="1" dirty="0" err="1">
                <a:solidFill>
                  <a:srgbClr val="F0F0F0"/>
                </a:solidFill>
                <a:latin typeface="Segoe UI"/>
              </a:rPr>
              <a:t>CloseDoc</a:t>
            </a:r>
            <a:r>
              <a:rPr lang="en-US" altLang="fr-FR" sz="1400" b="1" dirty="0">
                <a:solidFill>
                  <a:srgbClr val="F0F0F0"/>
                </a:solidFill>
                <a:latin typeface="Segoe UI"/>
              </a:rPr>
              <a:t>()"}</a:t>
            </a:r>
          </a:p>
          <a:p>
            <a:pPr eaLnBrk="1" hangingPunct="1">
              <a:lnSpc>
                <a:spcPct val="80000"/>
              </a:lnSpc>
              <a:buFontTx/>
              <a:buNone/>
            </a:pPr>
            <a:r>
              <a:rPr lang="en-US" altLang="fr-FR" sz="1400" b="1" dirty="0">
                <a:solidFill>
                  <a:srgbClr val="F0F0F0"/>
                </a:solidFill>
                <a:latin typeface="Segoe UI"/>
              </a:rPr>
              <a:t>		]</a:t>
            </a:r>
          </a:p>
          <a:p>
            <a:pPr eaLnBrk="1" hangingPunct="1">
              <a:lnSpc>
                <a:spcPct val="80000"/>
              </a:lnSpc>
              <a:buFontTx/>
              <a:buNone/>
            </a:pPr>
            <a:r>
              <a:rPr lang="en-US" altLang="fr-FR" sz="1400" b="1" dirty="0">
                <a:solidFill>
                  <a:srgbClr val="F0F0F0"/>
                </a:solidFill>
                <a:latin typeface="Segoe UI"/>
              </a:rPr>
              <a:t>		}</a:t>
            </a:r>
          </a:p>
          <a:p>
            <a:pPr eaLnBrk="1" hangingPunct="1">
              <a:lnSpc>
                <a:spcPct val="80000"/>
              </a:lnSpc>
              <a:buFontTx/>
              <a:buNone/>
            </a:pPr>
            <a:r>
              <a:rPr lang="en-US" altLang="fr-FR" sz="1400" b="1" dirty="0">
                <a:solidFill>
                  <a:srgbClr val="F0F0F0"/>
                </a:solidFill>
                <a:latin typeface="Segoe UI"/>
              </a:rPr>
              <a:t>	}</a:t>
            </a:r>
          </a:p>
          <a:p>
            <a:pPr eaLnBrk="1" hangingPunct="1">
              <a:lnSpc>
                <a:spcPct val="80000"/>
              </a:lnSpc>
              <a:buFontTx/>
              <a:buNone/>
            </a:pPr>
            <a:r>
              <a:rPr lang="en-US" altLang="fr-FR" sz="1400" b="1" dirty="0">
                <a:solidFill>
                  <a:srgbClr val="F0F0F0"/>
                </a:solidFill>
                <a:latin typeface="Segoe UI"/>
              </a:rPr>
              <a:t>}</a:t>
            </a:r>
          </a:p>
        </p:txBody>
      </p:sp>
      <p:sp>
        <p:nvSpPr>
          <p:cNvPr id="41989" name="Text Box 6">
            <a:extLst>
              <a:ext uri="{FF2B5EF4-FFF2-40B4-BE49-F238E27FC236}">
                <a16:creationId xmlns:a16="http://schemas.microsoft.com/office/drawing/2014/main" id="{45C8AC6C-4386-B0E1-098A-8DE92685F505}"/>
              </a:ext>
            </a:extLst>
          </p:cNvPr>
          <p:cNvSpPr txBox="1">
            <a:spLocks noChangeArrowheads="1"/>
          </p:cNvSpPr>
          <p:nvPr/>
        </p:nvSpPr>
        <p:spPr bwMode="auto">
          <a:xfrm>
            <a:off x="152400" y="4419601"/>
            <a:ext cx="410266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fr-FR" sz="1400" b="1" dirty="0">
                <a:solidFill>
                  <a:srgbClr val="F0F0F0"/>
                </a:solidFill>
                <a:latin typeface="Segoe UI"/>
              </a:rPr>
              <a:t>JSON = JavaScript Object Notation</a:t>
            </a:r>
          </a:p>
          <a:p>
            <a:pPr eaLnBrk="1" hangingPunct="1"/>
            <a:r>
              <a:rPr lang="en-US" altLang="fr-FR" sz="1400" b="1" dirty="0">
                <a:solidFill>
                  <a:srgbClr val="F0F0F0"/>
                </a:solidFill>
                <a:latin typeface="Segoe UI"/>
              </a:rPr>
              <a:t>format de données </a:t>
            </a:r>
            <a:r>
              <a:rPr lang="en-US" altLang="fr-FR" sz="1400" b="1" dirty="0" err="1">
                <a:solidFill>
                  <a:srgbClr val="F0F0F0"/>
                </a:solidFill>
                <a:latin typeface="Segoe UI"/>
              </a:rPr>
              <a:t>textuelles</a:t>
            </a:r>
            <a:r>
              <a:rPr lang="en-US" altLang="fr-FR" sz="1400" b="1" dirty="0">
                <a:solidFill>
                  <a:srgbClr val="F0F0F0"/>
                </a:solidFill>
                <a:latin typeface="Segoe UI"/>
              </a:rPr>
              <a:t>, </a:t>
            </a:r>
            <a:r>
              <a:rPr lang="en-US" altLang="fr-FR" sz="1400" b="1" dirty="0" err="1">
                <a:solidFill>
                  <a:srgbClr val="F0F0F0"/>
                </a:solidFill>
                <a:latin typeface="Segoe UI"/>
              </a:rPr>
              <a:t>générique</a:t>
            </a:r>
            <a:r>
              <a:rPr lang="en-US" altLang="fr-FR" sz="1400" b="1" dirty="0">
                <a:solidFill>
                  <a:srgbClr val="F0F0F0"/>
                </a:solidFill>
                <a:latin typeface="Segoe UI"/>
              </a:rPr>
              <a:t>, </a:t>
            </a:r>
          </a:p>
          <a:p>
            <a:pPr eaLnBrk="1" hangingPunct="1"/>
            <a:r>
              <a:rPr lang="en-US" altLang="fr-FR" sz="1400" b="1" dirty="0" err="1">
                <a:solidFill>
                  <a:srgbClr val="F0F0F0"/>
                </a:solidFill>
                <a:latin typeface="Segoe UI"/>
              </a:rPr>
              <a:t>dérivé</a:t>
            </a:r>
            <a:r>
              <a:rPr lang="en-US" altLang="fr-FR" sz="1400" b="1" dirty="0">
                <a:solidFill>
                  <a:srgbClr val="F0F0F0"/>
                </a:solidFill>
                <a:latin typeface="Segoe UI"/>
              </a:rPr>
              <a:t> de la notation des</a:t>
            </a:r>
          </a:p>
          <a:p>
            <a:pPr eaLnBrk="1" hangingPunct="1"/>
            <a:r>
              <a:rPr lang="en-US" altLang="fr-FR" sz="1400" b="1" dirty="0" err="1">
                <a:solidFill>
                  <a:srgbClr val="F0F0F0"/>
                </a:solidFill>
                <a:latin typeface="Segoe UI"/>
              </a:rPr>
              <a:t>objets</a:t>
            </a:r>
            <a:r>
              <a:rPr lang="en-US" altLang="fr-FR" sz="1400" b="1" dirty="0">
                <a:solidFill>
                  <a:srgbClr val="F0F0F0"/>
                </a:solidFill>
                <a:latin typeface="Segoe UI"/>
              </a:rPr>
              <a:t> du </a:t>
            </a:r>
            <a:r>
              <a:rPr lang="en-US" altLang="fr-FR" sz="1400" b="1" dirty="0" err="1">
                <a:solidFill>
                  <a:srgbClr val="F0F0F0"/>
                </a:solidFill>
                <a:latin typeface="Segoe UI"/>
              </a:rPr>
              <a:t>langage</a:t>
            </a:r>
            <a:r>
              <a:rPr lang="en-US" altLang="fr-FR" sz="1400" b="1" dirty="0">
                <a:solidFill>
                  <a:srgbClr val="F0F0F0"/>
                </a:solidFill>
                <a:latin typeface="Segoe UI"/>
              </a:rPr>
              <a:t> JavaScript.</a:t>
            </a:r>
          </a:p>
          <a:p>
            <a:pPr eaLnBrk="1" hangingPunct="1"/>
            <a:r>
              <a:rPr lang="en-US" altLang="fr-FR" sz="1400" b="1" dirty="0" err="1">
                <a:solidFill>
                  <a:srgbClr val="F0F0F0"/>
                </a:solidFill>
                <a:latin typeface="Segoe UI"/>
              </a:rPr>
              <a:t>Représente</a:t>
            </a:r>
            <a:r>
              <a:rPr lang="en-US" altLang="fr-FR" sz="1400" b="1" dirty="0">
                <a:solidFill>
                  <a:srgbClr val="F0F0F0"/>
                </a:solidFill>
                <a:latin typeface="Segoe UI"/>
              </a:rPr>
              <a:t> de </a:t>
            </a:r>
            <a:r>
              <a:rPr lang="en-US" altLang="fr-FR" sz="1400" b="1" dirty="0" err="1">
                <a:solidFill>
                  <a:srgbClr val="F0F0F0"/>
                </a:solidFill>
                <a:latin typeface="Segoe UI"/>
              </a:rPr>
              <a:t>l’information</a:t>
            </a:r>
            <a:r>
              <a:rPr lang="en-US" altLang="fr-FR" sz="1400" b="1" dirty="0">
                <a:solidFill>
                  <a:srgbClr val="F0F0F0"/>
                </a:solidFill>
                <a:latin typeface="Segoe UI"/>
              </a:rPr>
              <a:t> </a:t>
            </a:r>
            <a:r>
              <a:rPr lang="en-US" altLang="fr-FR" sz="1400" b="1" dirty="0" err="1">
                <a:solidFill>
                  <a:srgbClr val="F0F0F0"/>
                </a:solidFill>
                <a:latin typeface="Segoe UI"/>
              </a:rPr>
              <a:t>structurée</a:t>
            </a:r>
            <a:r>
              <a:rPr lang="en-US" altLang="fr-FR" sz="1400" b="1" dirty="0">
                <a:solidFill>
                  <a:srgbClr val="F0F0F0"/>
                </a:solidFill>
                <a:latin typeface="Segoe UI"/>
              </a:rPr>
              <a:t> </a:t>
            </a:r>
            <a:br>
              <a:rPr lang="en-US" altLang="fr-FR" sz="1200" dirty="0"/>
            </a:br>
            <a:r>
              <a:rPr lang="en-US" altLang="fr-FR" sz="1400" b="1" dirty="0">
                <a:solidFill>
                  <a:srgbClr val="F0F0F0"/>
                </a:solidFill>
                <a:latin typeface="Segoe UI"/>
              </a:rPr>
              <a:t>(</a:t>
            </a:r>
            <a:r>
              <a:rPr lang="en-US" altLang="fr-FR" sz="1400" b="1" dirty="0" err="1">
                <a:solidFill>
                  <a:srgbClr val="F0F0F0"/>
                </a:solidFill>
                <a:latin typeface="Segoe UI"/>
              </a:rPr>
              <a:t>comme</a:t>
            </a:r>
            <a:r>
              <a:rPr lang="en-US" altLang="fr-FR" sz="1400" b="1" dirty="0">
                <a:solidFill>
                  <a:srgbClr val="F0F0F0"/>
                </a:solidFill>
                <a:latin typeface="Segoe UI"/>
              </a:rPr>
              <a:t> XML).</a:t>
            </a:r>
          </a:p>
          <a:p>
            <a:pPr eaLnBrk="1" hangingPunct="1"/>
            <a:r>
              <a:rPr lang="en-US" altLang="fr-FR" sz="1400" b="1" dirty="0" err="1">
                <a:solidFill>
                  <a:srgbClr val="F0F0F0"/>
                </a:solidFill>
                <a:latin typeface="Segoe UI"/>
              </a:rPr>
              <a:t>Créé</a:t>
            </a:r>
            <a:r>
              <a:rPr lang="en-US" altLang="fr-FR" sz="1400" b="1" dirty="0">
                <a:solidFill>
                  <a:srgbClr val="F0F0F0"/>
                </a:solidFill>
                <a:latin typeface="Segoe UI"/>
              </a:rPr>
              <a:t> par </a:t>
            </a:r>
            <a:r>
              <a:rPr lang="en-US" altLang="fr-FR" sz="1200" b="1" dirty="0">
                <a:solidFill>
                  <a:srgbClr val="F0F0F0"/>
                </a:solidFill>
                <a:latin typeface="Segoe UI"/>
              </a:rPr>
              <a:t>Douglas</a:t>
            </a:r>
            <a:r>
              <a:rPr lang="en-US" altLang="fr-FR" sz="1400" b="1" dirty="0">
                <a:solidFill>
                  <a:srgbClr val="F0F0F0"/>
                </a:solidFill>
                <a:latin typeface="Segoe UI"/>
              </a:rPr>
              <a:t> Crockford entre 2002 et 2005,</a:t>
            </a:r>
          </a:p>
          <a:p>
            <a:pPr eaLnBrk="1" hangingPunct="1"/>
            <a:r>
              <a:rPr lang="en-US" altLang="fr-FR" sz="1400" b="1" dirty="0">
                <a:solidFill>
                  <a:srgbClr val="F0F0F0"/>
                </a:solidFill>
                <a:latin typeface="Segoe UI"/>
              </a:rPr>
              <a:t>Il </a:t>
            </a:r>
            <a:r>
              <a:rPr lang="en-US" altLang="fr-FR" sz="1400" b="1" dirty="0" err="1">
                <a:solidFill>
                  <a:srgbClr val="F0F0F0"/>
                </a:solidFill>
                <a:latin typeface="Segoe UI"/>
              </a:rPr>
              <a:t>est</a:t>
            </a:r>
            <a:r>
              <a:rPr lang="en-US" altLang="fr-FR" sz="1400" b="1" dirty="0">
                <a:solidFill>
                  <a:srgbClr val="F0F0F0"/>
                </a:solidFill>
                <a:latin typeface="Segoe UI"/>
              </a:rPr>
              <a:t> </a:t>
            </a:r>
            <a:r>
              <a:rPr lang="en-US" altLang="fr-FR" sz="1400" b="1" dirty="0" err="1">
                <a:solidFill>
                  <a:srgbClr val="F0F0F0"/>
                </a:solidFill>
                <a:latin typeface="Segoe UI"/>
              </a:rPr>
              <a:t>décrit</a:t>
            </a:r>
            <a:r>
              <a:rPr lang="en-US" altLang="fr-FR" sz="1400" b="1" dirty="0">
                <a:solidFill>
                  <a:srgbClr val="F0F0F0"/>
                </a:solidFill>
                <a:latin typeface="Segoe UI"/>
              </a:rPr>
              <a:t> par la RFC 4627 de </a:t>
            </a:r>
            <a:r>
              <a:rPr lang="en-US" altLang="fr-FR" sz="1400" b="1" dirty="0" err="1">
                <a:solidFill>
                  <a:srgbClr val="F0F0F0"/>
                </a:solidFill>
                <a:latin typeface="Segoe UI"/>
              </a:rPr>
              <a:t>l’IETF</a:t>
            </a:r>
            <a:r>
              <a:rPr lang="en-US" altLang="fr-FR" sz="1400" b="1" dirty="0">
                <a:solidFill>
                  <a:srgbClr val="F0F0F0"/>
                </a:solidFill>
                <a:latin typeface="Segoe UI"/>
              </a:rPr>
              <a:t>.</a:t>
            </a:r>
          </a:p>
        </p:txBody>
      </p:sp>
      <p:sp>
        <p:nvSpPr>
          <p:cNvPr id="41990" name="Text Box 7">
            <a:extLst>
              <a:ext uri="{FF2B5EF4-FFF2-40B4-BE49-F238E27FC236}">
                <a16:creationId xmlns:a16="http://schemas.microsoft.com/office/drawing/2014/main" id="{C629E58C-C483-4B44-1844-13FE9AD9394B}"/>
              </a:ext>
            </a:extLst>
          </p:cNvPr>
          <p:cNvSpPr txBox="1">
            <a:spLocks noChangeArrowheads="1"/>
          </p:cNvSpPr>
          <p:nvPr/>
        </p:nvSpPr>
        <p:spPr bwMode="auto">
          <a:xfrm>
            <a:off x="152400" y="3463701"/>
            <a:ext cx="26442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sz="1600" b="1" dirty="0">
                <a:solidFill>
                  <a:srgbClr val="F0F0F0"/>
                </a:solidFill>
                <a:latin typeface="Segoe UI"/>
              </a:rPr>
              <a:t>XML = normalisé en 2000</a:t>
            </a:r>
            <a:endParaRPr lang="en-US" altLang="fr-FR" sz="1400" dirty="0"/>
          </a:p>
        </p:txBody>
      </p:sp>
      <p:sp>
        <p:nvSpPr>
          <p:cNvPr id="41991" name="Text Box 8">
            <a:extLst>
              <a:ext uri="{FF2B5EF4-FFF2-40B4-BE49-F238E27FC236}">
                <a16:creationId xmlns:a16="http://schemas.microsoft.com/office/drawing/2014/main" id="{E980964C-B367-6C1D-C3C0-5C9E7546E132}"/>
              </a:ext>
            </a:extLst>
          </p:cNvPr>
          <p:cNvSpPr txBox="1">
            <a:spLocks noChangeArrowheads="1"/>
          </p:cNvSpPr>
          <p:nvPr/>
        </p:nvSpPr>
        <p:spPr bwMode="auto">
          <a:xfrm>
            <a:off x="5029200" y="4311879"/>
            <a:ext cx="38862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fr-FR" sz="1400" b="1" dirty="0">
                <a:solidFill>
                  <a:srgbClr val="F0F0F0"/>
                </a:solidFill>
                <a:latin typeface="Segoe UI"/>
              </a:rPr>
              <a:t>Un document JSON ne </a:t>
            </a:r>
            <a:r>
              <a:rPr lang="en-US" altLang="fr-FR" sz="1400" b="1" dirty="0" err="1">
                <a:solidFill>
                  <a:srgbClr val="F0F0F0"/>
                </a:solidFill>
                <a:latin typeface="Segoe UI"/>
              </a:rPr>
              <a:t>comprend</a:t>
            </a:r>
            <a:r>
              <a:rPr lang="en-US" altLang="fr-FR" sz="1400" b="1" dirty="0">
                <a:solidFill>
                  <a:srgbClr val="F0F0F0"/>
                </a:solidFill>
                <a:latin typeface="Segoe UI"/>
              </a:rPr>
              <a:t> que 2 </a:t>
            </a:r>
            <a:r>
              <a:rPr lang="en-US" altLang="fr-FR" sz="1400" b="1" dirty="0" err="1">
                <a:solidFill>
                  <a:srgbClr val="F0F0F0"/>
                </a:solidFill>
                <a:latin typeface="Segoe UI"/>
              </a:rPr>
              <a:t>éléments</a:t>
            </a:r>
            <a:r>
              <a:rPr lang="en-US" altLang="fr-FR" sz="1400" b="1" dirty="0">
                <a:solidFill>
                  <a:srgbClr val="F0F0F0"/>
                </a:solidFill>
                <a:latin typeface="Segoe UI"/>
              </a:rPr>
              <a:t> </a:t>
            </a:r>
            <a:r>
              <a:rPr lang="en-US" altLang="fr-FR" sz="1400" b="1" dirty="0" err="1">
                <a:solidFill>
                  <a:srgbClr val="F0F0F0"/>
                </a:solidFill>
                <a:latin typeface="Segoe UI"/>
              </a:rPr>
              <a:t>structurels</a:t>
            </a:r>
            <a:r>
              <a:rPr lang="en-US" altLang="fr-FR" sz="1400" b="1" dirty="0">
                <a:solidFill>
                  <a:srgbClr val="F0F0F0"/>
                </a:solidFill>
                <a:latin typeface="Segoe UI"/>
              </a:rPr>
              <a:t> :</a:t>
            </a:r>
          </a:p>
          <a:p>
            <a:pPr eaLnBrk="1" hangingPunct="1"/>
            <a:r>
              <a:rPr lang="en-US" altLang="fr-FR" sz="1400" b="1" dirty="0">
                <a:solidFill>
                  <a:srgbClr val="F0F0F0"/>
                </a:solidFill>
                <a:latin typeface="Segoe UI"/>
              </a:rPr>
              <a:t>Des ensemble de couple (nom, </a:t>
            </a:r>
            <a:r>
              <a:rPr lang="en-US" altLang="fr-FR" sz="1400" b="1" dirty="0" err="1">
                <a:solidFill>
                  <a:srgbClr val="F0F0F0"/>
                </a:solidFill>
                <a:latin typeface="Segoe UI"/>
              </a:rPr>
              <a:t>valeur</a:t>
            </a:r>
            <a:r>
              <a:rPr lang="en-US" altLang="fr-FR" sz="1400" b="1" dirty="0">
                <a:solidFill>
                  <a:srgbClr val="F0F0F0"/>
                </a:solidFill>
                <a:latin typeface="Segoe UI"/>
              </a:rPr>
              <a:t>)</a:t>
            </a:r>
          </a:p>
          <a:p>
            <a:pPr eaLnBrk="1" hangingPunct="1"/>
            <a:r>
              <a:rPr lang="en-US" altLang="fr-FR" sz="1400" b="1" dirty="0">
                <a:solidFill>
                  <a:srgbClr val="F0F0F0"/>
                </a:solidFill>
                <a:latin typeface="Segoe UI"/>
              </a:rPr>
              <a:t>Des </a:t>
            </a:r>
            <a:r>
              <a:rPr lang="en-US" altLang="fr-FR" sz="1400" b="1" dirty="0" err="1">
                <a:solidFill>
                  <a:srgbClr val="F0F0F0"/>
                </a:solidFill>
                <a:latin typeface="Segoe UI"/>
              </a:rPr>
              <a:t>listes</a:t>
            </a:r>
            <a:r>
              <a:rPr lang="en-US" altLang="fr-FR" sz="1400" b="1" dirty="0">
                <a:solidFill>
                  <a:srgbClr val="F0F0F0"/>
                </a:solidFill>
                <a:latin typeface="Segoe UI"/>
              </a:rPr>
              <a:t> </a:t>
            </a:r>
            <a:r>
              <a:rPr lang="en-US" altLang="fr-FR" sz="1400" b="1" dirty="0" err="1">
                <a:solidFill>
                  <a:srgbClr val="F0F0F0"/>
                </a:solidFill>
                <a:latin typeface="Segoe UI"/>
              </a:rPr>
              <a:t>ordonnées</a:t>
            </a:r>
            <a:r>
              <a:rPr lang="en-US" altLang="fr-FR" sz="1400" b="1" dirty="0">
                <a:solidFill>
                  <a:srgbClr val="F0F0F0"/>
                </a:solidFill>
                <a:latin typeface="Segoe UI"/>
              </a:rPr>
              <a:t> de </a:t>
            </a:r>
            <a:r>
              <a:rPr lang="en-US" altLang="fr-FR" sz="1400" b="1" dirty="0" err="1">
                <a:solidFill>
                  <a:srgbClr val="F0F0F0"/>
                </a:solidFill>
                <a:latin typeface="Segoe UI"/>
              </a:rPr>
              <a:t>valeurs</a:t>
            </a:r>
            <a:endParaRPr lang="en-US" altLang="fr-FR" sz="1400" b="1" dirty="0">
              <a:solidFill>
                <a:srgbClr val="F0F0F0"/>
              </a:solidFill>
              <a:latin typeface="Segoe UI"/>
            </a:endParaRPr>
          </a:p>
          <a:p>
            <a:pPr eaLnBrk="1" hangingPunct="1"/>
            <a:r>
              <a:rPr lang="en-US" altLang="fr-FR" sz="1400" b="1" dirty="0" err="1">
                <a:solidFill>
                  <a:srgbClr val="F0F0F0"/>
                </a:solidFill>
                <a:latin typeface="Segoe UI"/>
              </a:rPr>
              <a:t>Permet</a:t>
            </a:r>
            <a:r>
              <a:rPr lang="en-US" altLang="fr-FR" sz="1400" b="1" dirty="0">
                <a:solidFill>
                  <a:srgbClr val="F0F0F0"/>
                </a:solidFill>
                <a:latin typeface="Segoe UI"/>
              </a:rPr>
              <a:t> de </a:t>
            </a:r>
            <a:r>
              <a:rPr lang="en-US" altLang="fr-FR" sz="1400" b="1" dirty="0" err="1">
                <a:solidFill>
                  <a:srgbClr val="F0F0F0"/>
                </a:solidFill>
                <a:latin typeface="Segoe UI"/>
              </a:rPr>
              <a:t>représenter</a:t>
            </a:r>
            <a:r>
              <a:rPr lang="en-US" altLang="fr-FR" sz="1400" b="1" dirty="0">
                <a:solidFill>
                  <a:srgbClr val="F0F0F0"/>
                </a:solidFill>
                <a:latin typeface="Segoe UI"/>
              </a:rPr>
              <a:t> 3 types de données :</a:t>
            </a:r>
          </a:p>
          <a:p>
            <a:pPr eaLnBrk="1" hangingPunct="1"/>
            <a:r>
              <a:rPr lang="en-US" altLang="fr-FR" sz="1400" b="1" dirty="0">
                <a:solidFill>
                  <a:srgbClr val="F0F0F0"/>
                </a:solidFill>
                <a:latin typeface="Segoe UI"/>
              </a:rPr>
              <a:t>Des </a:t>
            </a:r>
            <a:r>
              <a:rPr lang="en-US" altLang="fr-FR" sz="1400" b="1" dirty="0" err="1">
                <a:solidFill>
                  <a:srgbClr val="F0F0F0"/>
                </a:solidFill>
                <a:latin typeface="Segoe UI"/>
              </a:rPr>
              <a:t>objets</a:t>
            </a:r>
            <a:r>
              <a:rPr lang="en-US" altLang="fr-FR" sz="1400" b="1" dirty="0">
                <a:solidFill>
                  <a:srgbClr val="F0F0F0"/>
                </a:solidFill>
                <a:latin typeface="Segoe UI"/>
              </a:rPr>
              <a:t>, des tableaux, des </a:t>
            </a:r>
            <a:r>
              <a:rPr lang="en-US" altLang="fr-FR" sz="1400" b="1" dirty="0" err="1">
                <a:solidFill>
                  <a:srgbClr val="F0F0F0"/>
                </a:solidFill>
                <a:latin typeface="Segoe UI"/>
              </a:rPr>
              <a:t>valeurs</a:t>
            </a:r>
            <a:r>
              <a:rPr lang="en-US" altLang="fr-FR" sz="1400" b="1" dirty="0">
                <a:solidFill>
                  <a:srgbClr val="F0F0F0"/>
                </a:solidFill>
                <a:latin typeface="Segoe UI"/>
              </a:rPr>
              <a:t> </a:t>
            </a:r>
            <a:r>
              <a:rPr lang="en-US" altLang="fr-FR" sz="1400" b="1" dirty="0" err="1">
                <a:solidFill>
                  <a:srgbClr val="F0F0F0"/>
                </a:solidFill>
                <a:latin typeface="Segoe UI"/>
              </a:rPr>
              <a:t>génériques</a:t>
            </a:r>
            <a:r>
              <a:rPr lang="en-US" altLang="fr-FR" sz="1400" b="1" dirty="0">
                <a:solidFill>
                  <a:srgbClr val="F0F0F0"/>
                </a:solidFill>
                <a:latin typeface="Segoe UI"/>
              </a:rPr>
              <a:t> de type tableau, </a:t>
            </a:r>
            <a:r>
              <a:rPr lang="en-US" altLang="fr-FR" sz="1400" b="1" dirty="0" err="1">
                <a:solidFill>
                  <a:srgbClr val="F0F0F0"/>
                </a:solidFill>
                <a:latin typeface="Segoe UI"/>
              </a:rPr>
              <a:t>objet</a:t>
            </a:r>
            <a:r>
              <a:rPr lang="en-US" altLang="fr-FR" sz="1400" b="1" dirty="0">
                <a:solidFill>
                  <a:srgbClr val="F0F0F0"/>
                </a:solidFill>
                <a:latin typeface="Segoe UI"/>
              </a:rPr>
              <a:t>, </a:t>
            </a:r>
            <a:r>
              <a:rPr lang="en-US" altLang="fr-FR" sz="1400" b="1" dirty="0" err="1">
                <a:solidFill>
                  <a:srgbClr val="F0F0F0"/>
                </a:solidFill>
                <a:latin typeface="Segoe UI"/>
              </a:rPr>
              <a:t>booléen</a:t>
            </a:r>
            <a:r>
              <a:rPr lang="en-US" altLang="fr-FR" sz="1400" b="1" dirty="0">
                <a:solidFill>
                  <a:srgbClr val="F0F0F0"/>
                </a:solidFill>
                <a:latin typeface="Segoe UI"/>
              </a:rPr>
              <a:t>, </a:t>
            </a:r>
            <a:r>
              <a:rPr lang="en-US" altLang="fr-FR" sz="1400" b="1" dirty="0" err="1">
                <a:solidFill>
                  <a:srgbClr val="F0F0F0"/>
                </a:solidFill>
                <a:latin typeface="Segoe UI"/>
              </a:rPr>
              <a:t>nombre</a:t>
            </a:r>
            <a:r>
              <a:rPr lang="en-US" altLang="fr-FR" sz="1400" b="1" dirty="0">
                <a:solidFill>
                  <a:srgbClr val="F0F0F0"/>
                </a:solidFill>
                <a:latin typeface="Segoe UI"/>
              </a:rPr>
              <a:t>, </a:t>
            </a:r>
            <a:r>
              <a:rPr lang="en-US" altLang="fr-FR" sz="1400" b="1" dirty="0" err="1">
                <a:solidFill>
                  <a:srgbClr val="F0F0F0"/>
                </a:solidFill>
                <a:latin typeface="Segoe UI"/>
              </a:rPr>
              <a:t>chaine</a:t>
            </a:r>
            <a:endParaRPr lang="en-US" altLang="fr-FR" sz="1400" b="1" dirty="0">
              <a:solidFill>
                <a:srgbClr val="F0F0F0"/>
              </a:solidFill>
              <a:latin typeface="Segoe UI"/>
            </a:endParaRPr>
          </a:p>
          <a:p>
            <a:pPr eaLnBrk="1" hangingPunct="1"/>
            <a:r>
              <a:rPr lang="en-US" altLang="fr-FR" sz="1400" b="1" dirty="0" err="1">
                <a:solidFill>
                  <a:srgbClr val="F0F0F0"/>
                </a:solidFill>
                <a:latin typeface="Segoe UI"/>
              </a:rPr>
              <a:t>ou</a:t>
            </a:r>
            <a:r>
              <a:rPr lang="en-US" altLang="fr-FR" sz="1400" b="1" dirty="0">
                <a:solidFill>
                  <a:srgbClr val="F0F0F0"/>
                </a:solidFill>
                <a:latin typeface="Segoe UI"/>
              </a:rPr>
              <a:t> null.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07A503D-0F68-33FB-3186-038CACE17C3E}"/>
              </a:ext>
            </a:extLst>
          </p:cNvPr>
          <p:cNvSpPr>
            <a:spLocks noGrp="1" noChangeArrowheads="1"/>
          </p:cNvSpPr>
          <p:nvPr>
            <p:ph type="title"/>
          </p:nvPr>
        </p:nvSpPr>
        <p:spPr>
          <a:xfrm>
            <a:off x="457200" y="228600"/>
            <a:ext cx="8229600" cy="1143000"/>
          </a:xfrm>
        </p:spPr>
        <p:txBody>
          <a:bodyPr/>
          <a:lstStyle/>
          <a:p>
            <a:pPr eaLnBrk="1" hangingPunct="1"/>
            <a:r>
              <a:rPr lang="fr-FR" altLang="fr-FR" sz="2000" b="1">
                <a:solidFill>
                  <a:srgbClr val="F0F0F0"/>
                </a:solidFill>
                <a:latin typeface="Segoe UI"/>
              </a:rPr>
              <a:t>Cours</a:t>
            </a:r>
            <a:endParaRPr lang="en-US" altLang="fr-FR"/>
          </a:p>
        </p:txBody>
      </p:sp>
      <p:sp>
        <p:nvSpPr>
          <p:cNvPr id="15363" name="Rectangle 3">
            <a:extLst>
              <a:ext uri="{FF2B5EF4-FFF2-40B4-BE49-F238E27FC236}">
                <a16:creationId xmlns:a16="http://schemas.microsoft.com/office/drawing/2014/main" id="{68F20787-1E5D-DD8D-EE44-69AD0BC87BEB}"/>
              </a:ext>
            </a:extLst>
          </p:cNvPr>
          <p:cNvSpPr>
            <a:spLocks noGrp="1" noChangeArrowheads="1"/>
          </p:cNvSpPr>
          <p:nvPr>
            <p:ph type="body" idx="1"/>
          </p:nvPr>
        </p:nvSpPr>
        <p:spPr/>
        <p:txBody>
          <a:bodyPr/>
          <a:lstStyle/>
          <a:p>
            <a:pPr eaLnBrk="1" hangingPunct="1"/>
            <a:r>
              <a:rPr lang="en-US" altLang="fr-FR" sz="2000" b="1">
                <a:solidFill>
                  <a:srgbClr val="F0F0F0"/>
                </a:solidFill>
                <a:latin typeface="Segoe UI"/>
              </a:rPr>
              <a:t>Introduction à REST </a:t>
            </a:r>
          </a:p>
          <a:p>
            <a:pPr eaLnBrk="1" hangingPunct="1"/>
            <a:r>
              <a:rPr lang="en-US" altLang="fr-FR" sz="2000" b="1">
                <a:solidFill>
                  <a:srgbClr val="F0F0F0"/>
                </a:solidFill>
                <a:latin typeface="Segoe UI"/>
              </a:rPr>
              <a:t>Ecrire un client REST</a:t>
            </a:r>
          </a:p>
          <a:p>
            <a:pPr eaLnBrk="1" hangingPunct="1"/>
            <a:r>
              <a:rPr lang="en-US" altLang="fr-FR" sz="2000" b="1">
                <a:solidFill>
                  <a:srgbClr val="F0F0F0"/>
                </a:solidFill>
                <a:latin typeface="Segoe UI"/>
              </a:rPr>
              <a:t>Sécurité REST et exemples</a:t>
            </a:r>
          </a:p>
          <a:p>
            <a:pPr eaLnBrk="1" hangingPunct="1"/>
            <a:endParaRPr lang="fr-FR" altLang="fr-FR"/>
          </a:p>
          <a:p>
            <a:pPr eaLnBrk="1" hangingPunct="1"/>
            <a:r>
              <a:rPr lang="fr-FR" altLang="fr-FR" sz="2000" b="1">
                <a:solidFill>
                  <a:srgbClr val="F0F0F0"/>
                </a:solidFill>
                <a:latin typeface="Segoe UI"/>
              </a:rPr>
              <a:t>TDs : réalisation d’un service REST avec Restlet</a:t>
            </a:r>
            <a:endParaRPr lang="en-US" alt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49F71D53-5F40-1B6D-4D2F-5BDE8CAEF9AD}"/>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REST = Adopté ?</a:t>
            </a:r>
            <a:endParaRPr lang="en-US" altLang="fr-FR"/>
          </a:p>
        </p:txBody>
      </p:sp>
      <p:sp>
        <p:nvSpPr>
          <p:cNvPr id="43011" name="Rectangle 3">
            <a:extLst>
              <a:ext uri="{FF2B5EF4-FFF2-40B4-BE49-F238E27FC236}">
                <a16:creationId xmlns:a16="http://schemas.microsoft.com/office/drawing/2014/main" id="{6A276343-B0E6-29F3-83D1-F24D30B44FEC}"/>
              </a:ext>
            </a:extLst>
          </p:cNvPr>
          <p:cNvSpPr>
            <a:spLocks noGrp="1" noChangeArrowheads="1"/>
          </p:cNvSpPr>
          <p:nvPr>
            <p:ph type="body" idx="1"/>
          </p:nvPr>
        </p:nvSpPr>
        <p:spPr/>
        <p:txBody>
          <a:bodyPr/>
          <a:lstStyle/>
          <a:p>
            <a:pPr eaLnBrk="1" hangingPunct="1">
              <a:lnSpc>
                <a:spcPct val="80000"/>
              </a:lnSpc>
            </a:pPr>
            <a:r>
              <a:rPr lang="en-US" altLang="fr-FR" sz="2000" b="1">
                <a:solidFill>
                  <a:srgbClr val="F0F0F0"/>
                </a:solidFill>
                <a:latin typeface="Segoe UI"/>
              </a:rPr>
              <a:t>Très largement adopté par les entreprises et est très présent dans les logiciels chez les clients (mobiles, tablettes, PC) :</a:t>
            </a:r>
          </a:p>
          <a:p>
            <a:pPr eaLnBrk="1" hangingPunct="1">
              <a:lnSpc>
                <a:spcPct val="80000"/>
              </a:lnSpc>
            </a:pPr>
            <a:r>
              <a:rPr lang="en-US" altLang="fr-FR" sz="2000" b="1">
                <a:solidFill>
                  <a:srgbClr val="F0F0F0"/>
                </a:solidFill>
                <a:latin typeface="Segoe UI"/>
              </a:rPr>
              <a:t>Réseaux sociaux :</a:t>
            </a:r>
          </a:p>
          <a:p>
            <a:pPr lvl="1" eaLnBrk="1" hangingPunct="1">
              <a:lnSpc>
                <a:spcPct val="80000"/>
              </a:lnSpc>
            </a:pPr>
            <a:r>
              <a:rPr lang="en-US" altLang="fr-FR" sz="2000" b="1">
                <a:solidFill>
                  <a:srgbClr val="F0F0F0"/>
                </a:solidFill>
                <a:latin typeface="Segoe UI"/>
              </a:rPr>
              <a:t>Google+ ou facebook a des interfaces publiques pour le chat, la publi, etc.</a:t>
            </a:r>
          </a:p>
          <a:p>
            <a:pPr lvl="1" eaLnBrk="1" hangingPunct="1">
              <a:lnSpc>
                <a:spcPct val="80000"/>
              </a:lnSpc>
            </a:pPr>
            <a:r>
              <a:rPr lang="en-US" altLang="fr-FR" sz="2000" b="1">
                <a:solidFill>
                  <a:srgbClr val="F0F0F0"/>
                </a:solidFill>
                <a:latin typeface="Segoe UI"/>
              </a:rPr>
              <a:t>Twitter aussi (voir TD)</a:t>
            </a:r>
          </a:p>
          <a:p>
            <a:pPr lvl="1" eaLnBrk="1" hangingPunct="1">
              <a:lnSpc>
                <a:spcPct val="80000"/>
              </a:lnSpc>
            </a:pPr>
            <a:r>
              <a:rPr lang="en-US" altLang="fr-FR" sz="2000" b="1">
                <a:solidFill>
                  <a:srgbClr val="F0F0F0"/>
                </a:solidFill>
                <a:latin typeface="Segoe UI"/>
              </a:rPr>
              <a:t>Amazon fournit aussi des interfaces REST pour ses services (stockage cloud par exemple), Google aussi</a:t>
            </a:r>
          </a:p>
          <a:p>
            <a:pPr eaLnBrk="1" hangingPunct="1">
              <a:lnSpc>
                <a:spcPct val="80000"/>
              </a:lnSpc>
            </a:pPr>
            <a:r>
              <a:rPr lang="en-US" altLang="fr-FR" sz="2000" b="1">
                <a:solidFill>
                  <a:srgbClr val="F0F0F0"/>
                </a:solidFill>
                <a:latin typeface="Segoe UI"/>
              </a:rPr>
              <a:t>Si un service est grand public et est sensé être accessible par tout type d’équipement : grande chance d’avoir du REST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4034" name="Rectangle 4">
            <a:extLst>
              <a:ext uri="{FF2B5EF4-FFF2-40B4-BE49-F238E27FC236}">
                <a16:creationId xmlns:a16="http://schemas.microsoft.com/office/drawing/2014/main" id="{83E06CA9-DE37-402D-5BFE-84D0F8ADE2EB}"/>
              </a:ext>
            </a:extLst>
          </p:cNvPr>
          <p:cNvSpPr>
            <a:spLocks noGrp="1" noChangeArrowheads="1"/>
          </p:cNvSpPr>
          <p:nvPr>
            <p:ph type="ctrTitle"/>
          </p:nvPr>
        </p:nvSpPr>
        <p:spPr>
          <a:xfrm>
            <a:off x="685800" y="2130425"/>
            <a:ext cx="7772400" cy="1470025"/>
          </a:xfrm>
        </p:spPr>
        <p:txBody>
          <a:bodyPr anchor="ctr"/>
          <a:lstStyle/>
          <a:p>
            <a:pPr eaLnBrk="1" hangingPunct="1"/>
            <a:r>
              <a:rPr lang="fr-FR" altLang="fr-FR" sz="2000" b="1">
                <a:solidFill>
                  <a:srgbClr val="F0F0F0"/>
                </a:solidFill>
                <a:latin typeface="Segoe UI"/>
              </a:rPr>
              <a:t>Exemple de web service avec REST</a:t>
            </a:r>
            <a:endParaRPr lang="en-US" altLang="fr-FR" sz="4400"/>
          </a:p>
        </p:txBody>
      </p:sp>
      <p:sp>
        <p:nvSpPr>
          <p:cNvPr id="44035" name="Rectangle 5">
            <a:extLst>
              <a:ext uri="{FF2B5EF4-FFF2-40B4-BE49-F238E27FC236}">
                <a16:creationId xmlns:a16="http://schemas.microsoft.com/office/drawing/2014/main" id="{1040896D-658B-2251-0C0A-F4997877E0AF}"/>
              </a:ext>
            </a:extLst>
          </p:cNvPr>
          <p:cNvSpPr>
            <a:spLocks noGrp="1" noChangeArrowheads="1"/>
          </p:cNvSpPr>
          <p:nvPr>
            <p:ph type="subTitle" idx="1"/>
          </p:nvPr>
        </p:nvSpPr>
        <p:spPr>
          <a:xfrm>
            <a:off x="1371600" y="3886200"/>
            <a:ext cx="6400800" cy="1143000"/>
          </a:xfrm>
        </p:spPr>
        <p:txBody>
          <a:bodyPr/>
          <a:lstStyle/>
          <a:p>
            <a:pPr eaLnBrk="1" hangingPunct="1"/>
            <a:r>
              <a:rPr lang="en-US" altLang="fr-FR" sz="2000" b="1" dirty="0">
                <a:solidFill>
                  <a:srgbClr val="F0F0F0"/>
                </a:solidFill>
                <a:latin typeface="Segoe UI"/>
                <a:hlinkClick r:id="rId2"/>
              </a:rPr>
              <a:t>http://www.javaworld.com/article/2077958/soa/open-source-tools-rest-for-java-developers-restlet-for-the-weary.html</a:t>
            </a:r>
            <a:r>
              <a:rPr lang="en-US" altLang="fr-FR" sz="2000" b="1" dirty="0">
                <a:solidFill>
                  <a:srgbClr val="F0F0F0"/>
                </a:solidFill>
                <a:latin typeface="Segoe UI"/>
              </a:rPr>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5058" name="Rectangle 4">
            <a:extLst>
              <a:ext uri="{FF2B5EF4-FFF2-40B4-BE49-F238E27FC236}">
                <a16:creationId xmlns:a16="http://schemas.microsoft.com/office/drawing/2014/main" id="{5F78301C-A862-A1A1-B944-36F3C0390915}"/>
              </a:ext>
            </a:extLst>
          </p:cNvPr>
          <p:cNvSpPr>
            <a:spLocks noGrp="1" noChangeArrowheads="1"/>
          </p:cNvSpPr>
          <p:nvPr>
            <p:ph type="ctrTitle"/>
          </p:nvPr>
        </p:nvSpPr>
        <p:spPr>
          <a:xfrm>
            <a:off x="685800" y="2130425"/>
            <a:ext cx="7772400" cy="1470025"/>
          </a:xfrm>
        </p:spPr>
        <p:txBody>
          <a:bodyPr anchor="ctr"/>
          <a:lstStyle/>
          <a:p>
            <a:pPr eaLnBrk="1" hangingPunct="1"/>
            <a:r>
              <a:rPr lang="fr-FR" altLang="fr-FR" sz="4800" b="1" dirty="0">
                <a:solidFill>
                  <a:srgbClr val="F0F0F0"/>
                </a:solidFill>
                <a:latin typeface="Segoe UI"/>
              </a:rPr>
              <a:t>Sécurité</a:t>
            </a:r>
            <a:endParaRPr lang="en-US" altLang="fr-FR" sz="4400" dirty="0"/>
          </a:p>
        </p:txBody>
      </p:sp>
      <p:sp>
        <p:nvSpPr>
          <p:cNvPr id="45059" name="Rectangle 5">
            <a:extLst>
              <a:ext uri="{FF2B5EF4-FFF2-40B4-BE49-F238E27FC236}">
                <a16:creationId xmlns:a16="http://schemas.microsoft.com/office/drawing/2014/main" id="{9D1E7C7E-2BD8-B3CF-B80A-BB86EBB0AE81}"/>
              </a:ext>
            </a:extLst>
          </p:cNvPr>
          <p:cNvSpPr>
            <a:spLocks noGrp="1" noChangeArrowheads="1"/>
          </p:cNvSpPr>
          <p:nvPr>
            <p:ph type="subTitle" idx="1"/>
          </p:nvPr>
        </p:nvSpPr>
        <p:spPr>
          <a:xfrm>
            <a:off x="1371600" y="3886200"/>
            <a:ext cx="6400800" cy="1752600"/>
          </a:xfrm>
        </p:spPr>
        <p:txBody>
          <a:bodyPr/>
          <a:lstStyle/>
          <a:p>
            <a:pPr eaLnBrk="1" hangingPunct="1"/>
            <a:endParaRPr lang="fr-FR" altLang="fr-FR"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9B97F13-B3B2-007B-1EF6-5408BAA9DA98}"/>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Techniques</a:t>
            </a:r>
            <a:endParaRPr lang="en-US" altLang="fr-FR"/>
          </a:p>
        </p:txBody>
      </p:sp>
      <p:sp>
        <p:nvSpPr>
          <p:cNvPr id="46083" name="Rectangle 3">
            <a:extLst>
              <a:ext uri="{FF2B5EF4-FFF2-40B4-BE49-F238E27FC236}">
                <a16:creationId xmlns:a16="http://schemas.microsoft.com/office/drawing/2014/main" id="{2FDC2859-BA48-5A68-2780-4BDC56A5DC01}"/>
              </a:ext>
            </a:extLst>
          </p:cNvPr>
          <p:cNvSpPr>
            <a:spLocks noGrp="1" noChangeArrowheads="1"/>
          </p:cNvSpPr>
          <p:nvPr>
            <p:ph type="body" idx="1"/>
          </p:nvPr>
        </p:nvSpPr>
        <p:spPr/>
        <p:txBody>
          <a:bodyPr/>
          <a:lstStyle/>
          <a:p>
            <a:pPr eaLnBrk="1" hangingPunct="1"/>
            <a:r>
              <a:rPr lang="en-US" altLang="fr-FR" sz="2000" b="1">
                <a:solidFill>
                  <a:srgbClr val="F0F0F0"/>
                </a:solidFill>
                <a:latin typeface="Segoe UI"/>
              </a:rPr>
              <a:t>Authentification et gestion de session : par des token de session/des API keys</a:t>
            </a:r>
          </a:p>
          <a:p>
            <a:pPr eaLnBrk="1" hangingPunct="1"/>
            <a:r>
              <a:rPr lang="en-US" altLang="fr-FR" sz="2000" b="1">
                <a:solidFill>
                  <a:srgbClr val="F0F0F0"/>
                </a:solidFill>
                <a:latin typeface="Segoe UI"/>
              </a:rPr>
              <a:t>Autorisation : les méthodes GET/POST/PUT/DELETE pour chaque ressource ou type de ressource doivent être protégées par le serveur suivant les droits liées au token/API key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7D59EC34-41CE-1FC1-4054-FDA2F1F6866C}"/>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Vulnérabilité : Cross Site Request Forgery</a:t>
            </a:r>
            <a:endParaRPr lang="en-US" altLang="fr-FR" sz="4000"/>
          </a:p>
        </p:txBody>
      </p:sp>
      <p:sp>
        <p:nvSpPr>
          <p:cNvPr id="47107" name="Rectangle 3">
            <a:extLst>
              <a:ext uri="{FF2B5EF4-FFF2-40B4-BE49-F238E27FC236}">
                <a16:creationId xmlns:a16="http://schemas.microsoft.com/office/drawing/2014/main" id="{67DF14F5-C506-262C-D92A-1CF1EF8BCE79}"/>
              </a:ext>
            </a:extLst>
          </p:cNvPr>
          <p:cNvSpPr>
            <a:spLocks noGrp="1" noChangeArrowheads="1"/>
          </p:cNvSpPr>
          <p:nvPr>
            <p:ph type="body" idx="1"/>
          </p:nvPr>
        </p:nvSpPr>
        <p:spPr/>
        <p:txBody>
          <a:bodyPr/>
          <a:lstStyle/>
          <a:p>
            <a:pPr eaLnBrk="1" hangingPunct="1">
              <a:lnSpc>
                <a:spcPct val="80000"/>
              </a:lnSpc>
              <a:buFontTx/>
              <a:buNone/>
            </a:pPr>
            <a:r>
              <a:rPr lang="en-US" altLang="fr-FR" sz="2000" b="1">
                <a:solidFill>
                  <a:srgbClr val="F0F0F0"/>
                </a:solidFill>
                <a:latin typeface="Segoe UI"/>
              </a:rPr>
              <a:t>	Principe : </a:t>
            </a:r>
          </a:p>
          <a:p>
            <a:pPr eaLnBrk="1" hangingPunct="1">
              <a:lnSpc>
                <a:spcPct val="80000"/>
              </a:lnSpc>
              <a:buFontTx/>
              <a:buNone/>
            </a:pPr>
            <a:r>
              <a:rPr lang="en-US" altLang="fr-FR" sz="2000" b="1">
                <a:solidFill>
                  <a:srgbClr val="F0F0F0"/>
                </a:solidFill>
                <a:latin typeface="Segoe UI"/>
              </a:rPr>
              <a:t>	induire une requête par un client qui jouit de la délégation des droits d’un utilisateur particulier (par l’intermédiaire de token par exemple).</a:t>
            </a:r>
          </a:p>
          <a:p>
            <a:pPr eaLnBrk="1" hangingPunct="1">
              <a:lnSpc>
                <a:spcPct val="80000"/>
              </a:lnSpc>
              <a:buFontTx/>
              <a:buNone/>
            </a:pPr>
            <a:endParaRPr lang="en-US" altLang="fr-FR" sz="1800" b="1"/>
          </a:p>
          <a:p>
            <a:pPr eaLnBrk="1" hangingPunct="1">
              <a:lnSpc>
                <a:spcPct val="80000"/>
              </a:lnSpc>
              <a:buFontTx/>
              <a:buNone/>
            </a:pPr>
            <a:r>
              <a:rPr lang="en-US" altLang="fr-FR" sz="2000" b="1">
                <a:solidFill>
                  <a:srgbClr val="F0F0F0"/>
                </a:solidFill>
                <a:latin typeface="Segoe UI"/>
              </a:rPr>
              <a:t>	Exemple (Wikipédia) : </a:t>
            </a:r>
          </a:p>
          <a:p>
            <a:pPr eaLnBrk="1" hangingPunct="1">
              <a:lnSpc>
                <a:spcPct val="80000"/>
              </a:lnSpc>
              <a:buFontTx/>
              <a:buNone/>
            </a:pPr>
            <a:r>
              <a:rPr lang="en-US" altLang="fr-FR" sz="2000" b="1">
                <a:solidFill>
                  <a:srgbClr val="F0F0F0"/>
                </a:solidFill>
                <a:latin typeface="Segoe UI"/>
              </a:rPr>
              <a:t>	</a:t>
            </a:r>
          </a:p>
          <a:p>
            <a:pPr eaLnBrk="1" hangingPunct="1">
              <a:lnSpc>
                <a:spcPct val="80000"/>
              </a:lnSpc>
              <a:buFontTx/>
              <a:buNone/>
            </a:pPr>
            <a:r>
              <a:rPr lang="en-US" altLang="fr-FR" sz="2000" b="1">
                <a:solidFill>
                  <a:srgbClr val="F0F0F0"/>
                </a:solidFill>
                <a:latin typeface="Segoe UI"/>
              </a:rPr>
              <a:t>	Bob est administrateur d’un forum et connecté par un système de sessions. Alice est membre du forum, et veut supprimer un des messages du forum. sans en avoir le droit. Alice arrive à connaitre le lien qui permet de supprimer le message en question. Alice envoie un message à Bob contenant une pseudo-image à afficher (qui est en fait un script). L’URL de l’image est le lien vers le script permettant de supprimer le message désiré. Bob lit le message d’Alice, son navigateur tente de récupérer le contenu de l’image. En faisant cela, le navigateur actionne le lien et supprime le message, il récupère une page web comme contenu pour l’image. Ne reconnaissant pas le type d’image associé, il n’affiche pas d’image et Bob ne sait pas qu’Alice vient de lui faire supprimer un message contre son gré.</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2AA11729-00F3-6EDE-146D-567495FE67C2}"/>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Risques</a:t>
            </a:r>
            <a:endParaRPr lang="en-US" altLang="fr-FR"/>
          </a:p>
        </p:txBody>
      </p:sp>
      <p:sp>
        <p:nvSpPr>
          <p:cNvPr id="48131" name="Rectangle 3">
            <a:extLst>
              <a:ext uri="{FF2B5EF4-FFF2-40B4-BE49-F238E27FC236}">
                <a16:creationId xmlns:a16="http://schemas.microsoft.com/office/drawing/2014/main" id="{9F8B87C2-8DBC-922B-4BE2-9347C3F847AE}"/>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Il existe un certain nombre de risques provenant d’une implémentation maladroite des services REST :</a:t>
            </a:r>
          </a:p>
          <a:p>
            <a:pPr lvl="1" eaLnBrk="1" hangingPunct="1">
              <a:lnSpc>
                <a:spcPct val="90000"/>
              </a:lnSpc>
            </a:pPr>
            <a:r>
              <a:rPr lang="en-US" altLang="fr-FR" sz="2000" b="1">
                <a:solidFill>
                  <a:srgbClr val="F0F0F0"/>
                </a:solidFill>
                <a:latin typeface="Segoe UI"/>
              </a:rPr>
              <a:t>La création d’URL à partir de données sensibles</a:t>
            </a:r>
          </a:p>
          <a:p>
            <a:pPr lvl="1" eaLnBrk="1" hangingPunct="1">
              <a:lnSpc>
                <a:spcPct val="90000"/>
              </a:lnSpc>
            </a:pPr>
            <a:r>
              <a:rPr lang="en-US" altLang="fr-FR" sz="2000" b="1">
                <a:solidFill>
                  <a:srgbClr val="F0F0F0"/>
                </a:solidFill>
                <a:latin typeface="Segoe UI"/>
              </a:rPr>
              <a:t>L’utilisation de parser XML permettant éventuellement des fuites</a:t>
            </a:r>
          </a:p>
          <a:p>
            <a:pPr lvl="1" eaLnBrk="1" hangingPunct="1">
              <a:lnSpc>
                <a:spcPct val="90000"/>
              </a:lnSpc>
            </a:pPr>
            <a:r>
              <a:rPr lang="en-US" altLang="fr-FR" sz="2000" b="1">
                <a:solidFill>
                  <a:srgbClr val="F0F0F0"/>
                </a:solidFill>
                <a:latin typeface="Segoe UI"/>
              </a:rPr>
              <a:t>L’absence de vérification/validation du content-type déclaré par un POST</a:t>
            </a:r>
          </a:p>
          <a:p>
            <a:pPr lvl="1" eaLnBrk="1" hangingPunct="1">
              <a:lnSpc>
                <a:spcPct val="90000"/>
              </a:lnSpc>
            </a:pPr>
            <a:r>
              <a:rPr lang="en-US" altLang="fr-FR" sz="2000" b="1">
                <a:solidFill>
                  <a:srgbClr val="F0F0F0"/>
                </a:solidFill>
                <a:latin typeface="Segoe UI"/>
              </a:rPr>
              <a:t>Réciproquement, l’absence de vérification/validation du content-type de la réponse</a:t>
            </a:r>
          </a:p>
          <a:p>
            <a:pPr lvl="1" eaLnBrk="1" hangingPunct="1">
              <a:lnSpc>
                <a:spcPct val="90000"/>
              </a:lnSpc>
            </a:pPr>
            <a:r>
              <a:rPr lang="en-US" altLang="fr-FR" sz="2000" b="1">
                <a:solidFill>
                  <a:srgbClr val="F0F0F0"/>
                </a:solidFill>
                <a:latin typeface="Segoe UI"/>
              </a:rPr>
              <a:t>L’absence de typage fort côté serveur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4AC8587-FF44-3084-EC1B-CEE02DF97C96}"/>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Oauth</a:t>
            </a:r>
            <a:endParaRPr lang="en-US" altLang="fr-FR"/>
          </a:p>
        </p:txBody>
      </p:sp>
      <p:sp>
        <p:nvSpPr>
          <p:cNvPr id="49155" name="Rectangle 3">
            <a:extLst>
              <a:ext uri="{FF2B5EF4-FFF2-40B4-BE49-F238E27FC236}">
                <a16:creationId xmlns:a16="http://schemas.microsoft.com/office/drawing/2014/main" id="{C864689F-DBF4-7FE3-16F4-9FD148332F24}"/>
              </a:ext>
            </a:extLst>
          </p:cNvPr>
          <p:cNvSpPr>
            <a:spLocks noGrp="1" noChangeArrowheads="1"/>
          </p:cNvSpPr>
          <p:nvPr>
            <p:ph type="body" idx="1"/>
          </p:nvPr>
        </p:nvSpPr>
        <p:spPr/>
        <p:txBody>
          <a:bodyPr/>
          <a:lstStyle/>
          <a:p>
            <a:pPr eaLnBrk="1" hangingPunct="1"/>
            <a:r>
              <a:rPr lang="en-US" altLang="fr-FR" sz="2000" b="1">
                <a:solidFill>
                  <a:srgbClr val="F0F0F0"/>
                </a:solidFill>
                <a:latin typeface="Segoe UI"/>
              </a:rPr>
              <a:t>Authentification d’un site web utilisant l’API sécurisée d’une autre application protocole libre, créé par Blaine Cook et Chris Messina.</a:t>
            </a:r>
          </a:p>
          <a:p>
            <a:pPr eaLnBrk="1" hangingPunct="1"/>
            <a:r>
              <a:rPr lang="en-US" altLang="fr-FR" sz="2000" b="1">
                <a:solidFill>
                  <a:srgbClr val="F0F0F0"/>
                </a:solidFill>
                <a:latin typeface="Segoe UI"/>
              </a:rPr>
              <a:t>OAuth Core 1.0, finalisé en Octobre 2007.</a:t>
            </a:r>
          </a:p>
          <a:p>
            <a:pPr eaLnBrk="1" hangingPunct="1"/>
            <a:r>
              <a:rPr lang="en-US" altLang="fr-FR" sz="2000" b="1">
                <a:solidFill>
                  <a:srgbClr val="F0F0F0"/>
                </a:solidFill>
                <a:latin typeface="Segoe UI"/>
              </a:rPr>
              <a:t>Principe : un site "fournisseur" délivre un token (durée de vie réduite) permettant de vous identifier quand vous vous identifiez sur ce site.</a:t>
            </a:r>
          </a:p>
          <a:p>
            <a:pPr eaLnBrk="1" hangingPunct="1"/>
            <a:r>
              <a:rPr lang="en-US" altLang="fr-FR" sz="2000" b="1">
                <a:solidFill>
                  <a:srgbClr val="F0F0F0"/>
                </a:solidFill>
                <a:latin typeface="Segoe UI"/>
              </a:rPr>
              <a:t>Dans le principe, similaire à Kerberos ou autre.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112A234A-A40C-29C5-7FA9-E36FDB5C133B}"/>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Différents types de fonctionnement</a:t>
            </a:r>
            <a:endParaRPr lang="en-US" altLang="fr-FR" sz="4000"/>
          </a:p>
        </p:txBody>
      </p:sp>
      <p:sp>
        <p:nvSpPr>
          <p:cNvPr id="50179" name="Rectangle 3">
            <a:extLst>
              <a:ext uri="{FF2B5EF4-FFF2-40B4-BE49-F238E27FC236}">
                <a16:creationId xmlns:a16="http://schemas.microsoft.com/office/drawing/2014/main" id="{763B6534-C19C-DF24-6DD3-4B06CA2BD15E}"/>
              </a:ext>
            </a:extLst>
          </p:cNvPr>
          <p:cNvSpPr>
            <a:spLocks noGrp="1" noChangeArrowheads="1"/>
          </p:cNvSpPr>
          <p:nvPr>
            <p:ph type="body" idx="1"/>
          </p:nvPr>
        </p:nvSpPr>
        <p:spPr/>
        <p:txBody>
          <a:bodyPr/>
          <a:lstStyle/>
          <a:p>
            <a:pPr eaLnBrk="1" hangingPunct="1">
              <a:lnSpc>
                <a:spcPct val="80000"/>
              </a:lnSpc>
              <a:buFontTx/>
              <a:buNone/>
            </a:pPr>
            <a:r>
              <a:rPr lang="en-US" altLang="fr-FR" sz="2000" b="1">
                <a:solidFill>
                  <a:srgbClr val="F0F0F0"/>
                </a:solidFill>
                <a:latin typeface="Segoe UI"/>
              </a:rPr>
              <a:t>OAuth différencie 3 types de fonctionnement :</a:t>
            </a:r>
          </a:p>
          <a:p>
            <a:pPr eaLnBrk="1" hangingPunct="1">
              <a:lnSpc>
                <a:spcPct val="80000"/>
              </a:lnSpc>
            </a:pPr>
            <a:r>
              <a:rPr lang="en-US" altLang="fr-FR" sz="2000" b="1">
                <a:solidFill>
                  <a:srgbClr val="F0F0F0"/>
                </a:solidFill>
                <a:latin typeface="Segoe UI"/>
              </a:rPr>
              <a:t>"3-legged OAuth" : quand on passe par une application tierce. Celle-ci :</a:t>
            </a:r>
          </a:p>
          <a:p>
            <a:pPr lvl="1" eaLnBrk="1" hangingPunct="1">
              <a:lnSpc>
                <a:spcPct val="80000"/>
              </a:lnSpc>
            </a:pPr>
            <a:r>
              <a:rPr lang="en-US" altLang="fr-FR" sz="2000" b="1">
                <a:solidFill>
                  <a:srgbClr val="F0F0F0"/>
                </a:solidFill>
                <a:latin typeface="Segoe UI"/>
              </a:rPr>
              <a:t>demande des autorisations,</a:t>
            </a:r>
          </a:p>
          <a:p>
            <a:pPr lvl="1" eaLnBrk="1" hangingPunct="1">
              <a:lnSpc>
                <a:spcPct val="80000"/>
              </a:lnSpc>
            </a:pPr>
            <a:r>
              <a:rPr lang="en-US" altLang="fr-FR" sz="2000" b="1">
                <a:solidFill>
                  <a:srgbClr val="F0F0F0"/>
                </a:solidFill>
                <a:latin typeface="Segoe UI"/>
              </a:rPr>
              <a:t>demande un token pour jouir de ces autorisations</a:t>
            </a:r>
          </a:p>
          <a:p>
            <a:pPr lvl="1" eaLnBrk="1" hangingPunct="1">
              <a:lnSpc>
                <a:spcPct val="80000"/>
              </a:lnSpc>
            </a:pPr>
            <a:r>
              <a:rPr lang="en-US" altLang="fr-FR" sz="2000" b="1">
                <a:solidFill>
                  <a:srgbClr val="F0F0F0"/>
                </a:solidFill>
                <a:latin typeface="Segoe UI"/>
              </a:rPr>
              <a:t>accède aux ressources</a:t>
            </a:r>
          </a:p>
          <a:p>
            <a:pPr eaLnBrk="1" hangingPunct="1">
              <a:lnSpc>
                <a:spcPct val="80000"/>
              </a:lnSpc>
            </a:pPr>
            <a:r>
              <a:rPr lang="en-US" altLang="fr-FR" sz="2000" b="1">
                <a:solidFill>
                  <a:srgbClr val="F0F0F0"/>
                </a:solidFill>
                <a:latin typeface="Segoe UI"/>
              </a:rPr>
              <a:t>"Implicit flow" : au travers d’un client natif ou d’une application de confiance :</a:t>
            </a:r>
          </a:p>
          <a:p>
            <a:pPr lvl="1" eaLnBrk="1" hangingPunct="1">
              <a:lnSpc>
                <a:spcPct val="80000"/>
              </a:lnSpc>
            </a:pPr>
            <a:r>
              <a:rPr lang="en-US" altLang="fr-FR" sz="2000" b="1">
                <a:solidFill>
                  <a:srgbClr val="F0F0F0"/>
                </a:solidFill>
                <a:latin typeface="Segoe UI"/>
              </a:rPr>
              <a:t>demande les autorisations et un token</a:t>
            </a:r>
          </a:p>
          <a:p>
            <a:pPr lvl="1" eaLnBrk="1" hangingPunct="1">
              <a:lnSpc>
                <a:spcPct val="80000"/>
              </a:lnSpc>
            </a:pPr>
            <a:r>
              <a:rPr lang="en-US" altLang="fr-FR" sz="2000" b="1">
                <a:solidFill>
                  <a:srgbClr val="F0F0F0"/>
                </a:solidFill>
                <a:latin typeface="Segoe UI"/>
              </a:rPr>
              <a:t>accède aux ressources</a:t>
            </a:r>
          </a:p>
          <a:p>
            <a:pPr eaLnBrk="1" hangingPunct="1">
              <a:lnSpc>
                <a:spcPct val="80000"/>
              </a:lnSpc>
            </a:pPr>
            <a:r>
              <a:rPr lang="en-US" altLang="fr-FR" sz="2000" b="1">
                <a:solidFill>
                  <a:srgbClr val="F0F0F0"/>
                </a:solidFill>
                <a:latin typeface="Segoe UI"/>
              </a:rPr>
              <a:t>"2-legged OAuth" : On croit tellement une application qu’on lui donne accès à ses identifiants. L’application :</a:t>
            </a:r>
          </a:p>
          <a:p>
            <a:pPr lvl="1" eaLnBrk="1" hangingPunct="1">
              <a:lnSpc>
                <a:spcPct val="80000"/>
              </a:lnSpc>
            </a:pPr>
            <a:r>
              <a:rPr lang="en-US" altLang="fr-FR" sz="2000" b="1">
                <a:solidFill>
                  <a:srgbClr val="F0F0F0"/>
                </a:solidFill>
                <a:latin typeface="Segoe UI"/>
              </a:rPr>
              <a:t>fait une demande de token</a:t>
            </a:r>
          </a:p>
          <a:p>
            <a:pPr lvl="1" eaLnBrk="1" hangingPunct="1">
              <a:lnSpc>
                <a:spcPct val="80000"/>
              </a:lnSpc>
            </a:pPr>
            <a:r>
              <a:rPr lang="en-US" altLang="fr-FR" sz="2000" b="1">
                <a:solidFill>
                  <a:srgbClr val="F0F0F0"/>
                </a:solidFill>
                <a:latin typeface="Segoe UI"/>
              </a:rPr>
              <a:t>accède aux ressources</a:t>
            </a:r>
          </a:p>
          <a:p>
            <a:pPr eaLnBrk="1" hangingPunct="1">
              <a:lnSpc>
                <a:spcPct val="80000"/>
              </a:lnSpc>
            </a:pPr>
            <a:endParaRPr lang="en-US" altLang="fr-FR" sz="2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92891821-F4EB-EF81-B09F-7E0870FE9147}"/>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Principe de fonctionnement</a:t>
            </a:r>
            <a:endParaRPr lang="en-US" altLang="fr-FR"/>
          </a:p>
        </p:txBody>
      </p:sp>
      <p:sp>
        <p:nvSpPr>
          <p:cNvPr id="51203" name="Rectangle 3">
            <a:extLst>
              <a:ext uri="{FF2B5EF4-FFF2-40B4-BE49-F238E27FC236}">
                <a16:creationId xmlns:a16="http://schemas.microsoft.com/office/drawing/2014/main" id="{2DDED337-D490-B58D-1839-BA90A777A458}"/>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Délégation de droits</a:t>
            </a:r>
          </a:p>
          <a:p>
            <a:pPr lvl="1" eaLnBrk="1" hangingPunct="1">
              <a:lnSpc>
                <a:spcPct val="90000"/>
              </a:lnSpc>
            </a:pPr>
            <a:r>
              <a:rPr lang="en-US" altLang="fr-FR" sz="2000" b="1">
                <a:solidFill>
                  <a:srgbClr val="F0F0F0"/>
                </a:solidFill>
                <a:latin typeface="Segoe UI"/>
              </a:rPr>
              <a:t>OAuth permet de déléguer un certain nombre de droit, de manière révocable, sur une période de temps donnée, à une application qui vous représentera</a:t>
            </a:r>
          </a:p>
          <a:p>
            <a:pPr lvl="1" eaLnBrk="1" hangingPunct="1">
              <a:lnSpc>
                <a:spcPct val="90000"/>
              </a:lnSpc>
            </a:pPr>
            <a:r>
              <a:rPr lang="en-US" altLang="fr-FR" sz="2000" b="1">
                <a:solidFill>
                  <a:srgbClr val="F0F0F0"/>
                </a:solidFill>
                <a:latin typeface="Segoe UI"/>
              </a:rPr>
              <a:t>La granularité des droits permet de ne pas forcément faire confiance à l’application utilisée, mais plutôt confiance à la sécurisation du service auquel l’application va accéder.</a:t>
            </a:r>
          </a:p>
        </p:txBody>
      </p:sp>
      <p:sp>
        <p:nvSpPr>
          <p:cNvPr id="51204" name="Text Box 4">
            <a:extLst>
              <a:ext uri="{FF2B5EF4-FFF2-40B4-BE49-F238E27FC236}">
                <a16:creationId xmlns:a16="http://schemas.microsoft.com/office/drawing/2014/main" id="{176FB94D-4B51-C762-25F9-B0437F7455CA}"/>
              </a:ext>
            </a:extLst>
          </p:cNvPr>
          <p:cNvSpPr txBox="1">
            <a:spLocks noChangeArrowheads="1"/>
          </p:cNvSpPr>
          <p:nvPr/>
        </p:nvSpPr>
        <p:spPr bwMode="auto">
          <a:xfrm>
            <a:off x="2803525" y="5903913"/>
            <a:ext cx="18684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fr-FR" sz="2000" b="1">
                <a:solidFill>
                  <a:srgbClr val="F0F0F0"/>
                </a:solidFill>
                <a:latin typeface="Segoe UI"/>
              </a:rPr>
              <a:t>Java </a:t>
            </a:r>
            <a:r>
              <a:rPr lang="fr-FR" altLang="fr-FR" sz="2000" b="1">
                <a:solidFill>
                  <a:srgbClr val="F0F0F0"/>
                </a:solidFill>
                <a:latin typeface="Segoe UI"/>
                <a:sym typeface="Wingdings" panose="05000000000000000000" pitchFamily="2" charset="2"/>
              </a:rPr>
              <a:t> SCRIBE</a:t>
            </a:r>
            <a:endParaRPr lang="en-US" altLang="fr-F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565BB86F-03D2-E868-B765-E1E19351F0ED}"/>
              </a:ext>
            </a:extLst>
          </p:cNvPr>
          <p:cNvSpPr>
            <a:spLocks noGrp="1" noChangeArrowheads="1"/>
          </p:cNvSpPr>
          <p:nvPr>
            <p:ph type="title"/>
          </p:nvPr>
        </p:nvSpPr>
        <p:spPr/>
        <p:txBody>
          <a:bodyPr/>
          <a:lstStyle/>
          <a:p>
            <a:pPr eaLnBrk="1" hangingPunct="1"/>
            <a:r>
              <a:rPr lang="fr-FR" altLang="fr-FR" sz="2000" b="1" dirty="0">
                <a:solidFill>
                  <a:srgbClr val="F0F0F0"/>
                </a:solidFill>
                <a:latin typeface="Segoe UI"/>
              </a:rPr>
              <a:t>Principe de </a:t>
            </a:r>
            <a:r>
              <a:rPr lang="fr-FR" altLang="fr-FR" sz="2000" b="1">
                <a:solidFill>
                  <a:srgbClr val="F0F0F0"/>
                </a:solidFill>
                <a:latin typeface="Segoe UI"/>
              </a:rPr>
              <a:t>la délégation</a:t>
            </a:r>
            <a:endParaRPr lang="en-US" altLang="fr-FR" dirty="0"/>
          </a:p>
        </p:txBody>
      </p:sp>
      <p:pic>
        <p:nvPicPr>
          <p:cNvPr id="52227" name="Picture 5">
            <a:extLst>
              <a:ext uri="{FF2B5EF4-FFF2-40B4-BE49-F238E27FC236}">
                <a16:creationId xmlns:a16="http://schemas.microsoft.com/office/drawing/2014/main" id="{473264A7-08B7-9164-45CE-F03B8E8B78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143000"/>
            <a:ext cx="6096000" cy="554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bg>
      <p:bgPr>
        <a:solidFill>
          <a:srgbClr val="191926"/>
        </a:solid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3D2B5DE-1BC0-FD91-2F20-FABC65B471C6}"/>
              </a:ext>
            </a:extLst>
          </p:cNvPr>
          <p:cNvSpPr>
            <a:spLocks noGrp="1" noChangeArrowheads="1"/>
          </p:cNvSpPr>
          <p:nvPr>
            <p:ph type="title"/>
          </p:nvPr>
        </p:nvSpPr>
        <p:spPr/>
        <p:txBody>
          <a:bodyPr/>
          <a:lstStyle/>
          <a:p>
            <a:pPr eaLnBrk="1" hangingPunct="1"/>
            <a:r>
              <a:rPr lang="en-US" altLang="fr-FR" sz="2000" b="1">
                <a:solidFill>
                  <a:srgbClr val="F0F0F0"/>
                </a:solidFill>
                <a:latin typeface="Segoe UI"/>
              </a:rPr>
              <a:t>Client/serveur, notions d’état et transaction, style architecturaux</a:t>
            </a:r>
          </a:p>
        </p:txBody>
      </p:sp>
      <p:sp>
        <p:nvSpPr>
          <p:cNvPr id="5123" name="Rectangle 3">
            <a:extLst>
              <a:ext uri="{FF2B5EF4-FFF2-40B4-BE49-F238E27FC236}">
                <a16:creationId xmlns:a16="http://schemas.microsoft.com/office/drawing/2014/main" id="{6F1BB6B8-6F7F-5EE5-6025-5CF758EF48A1}"/>
              </a:ext>
            </a:extLst>
          </p:cNvPr>
          <p:cNvSpPr>
            <a:spLocks noGrp="1" noChangeArrowheads="1"/>
          </p:cNvSpPr>
          <p:nvPr>
            <p:ph type="body" idx="1"/>
          </p:nvPr>
        </p:nvSpPr>
        <p:spPr/>
        <p:txBody>
          <a:bodyPr/>
          <a:lstStyle/>
          <a:p>
            <a:pPr eaLnBrk="1" hangingPunct="1">
              <a:lnSpc>
                <a:spcPct val="80000"/>
              </a:lnSpc>
            </a:pPr>
            <a:r>
              <a:rPr lang="en-US" altLang="fr-FR" sz="2000" b="1">
                <a:solidFill>
                  <a:srgbClr val="F0F0F0"/>
                </a:solidFill>
                <a:latin typeface="Segoe UI"/>
              </a:rPr>
              <a:t>Rappel : une entité peut être tour à tour client et serveur, ce sont des rôles lors d’une communication</a:t>
            </a:r>
          </a:p>
          <a:p>
            <a:pPr eaLnBrk="1" hangingPunct="1">
              <a:lnSpc>
                <a:spcPct val="80000"/>
              </a:lnSpc>
            </a:pPr>
            <a:endParaRPr lang="en-US" altLang="fr-FR" sz="2000"/>
          </a:p>
          <a:p>
            <a:pPr eaLnBrk="1" hangingPunct="1">
              <a:lnSpc>
                <a:spcPct val="80000"/>
              </a:lnSpc>
            </a:pPr>
            <a:r>
              <a:rPr lang="en-US" altLang="fr-FR" sz="2000" b="1">
                <a:solidFill>
                  <a:srgbClr val="F0F0F0"/>
                </a:solidFill>
                <a:latin typeface="Segoe UI"/>
              </a:rPr>
              <a:t>Etat dans une communication client/serveur ?</a:t>
            </a:r>
          </a:p>
          <a:p>
            <a:pPr lvl="1" eaLnBrk="1" hangingPunct="1">
              <a:lnSpc>
                <a:spcPct val="80000"/>
              </a:lnSpc>
              <a:buFontTx/>
              <a:buNone/>
            </a:pPr>
            <a:r>
              <a:rPr lang="en-US" altLang="fr-FR" sz="2000" b="1">
                <a:solidFill>
                  <a:srgbClr val="F0F0F0"/>
                </a:solidFill>
                <a:latin typeface="Segoe UI"/>
              </a:rPr>
              <a:t>	Ensemble de données permettant de connaître "l’étape courante" lors d’un échange structuré ("séquentiel") client/serveur permettant la réalisation d’une opération en cours nécessitant plusieurs étapes</a:t>
            </a:r>
          </a:p>
          <a:p>
            <a:pPr eaLnBrk="1" hangingPunct="1">
              <a:lnSpc>
                <a:spcPct val="80000"/>
              </a:lnSpc>
            </a:pPr>
            <a:r>
              <a:rPr lang="en-US" altLang="fr-FR" sz="2000" b="1">
                <a:solidFill>
                  <a:srgbClr val="F0F0F0"/>
                </a:solidFill>
                <a:latin typeface="Segoe UI"/>
              </a:rPr>
              <a:t>Exemple : parcours par FTP</a:t>
            </a:r>
          </a:p>
          <a:p>
            <a:pPr lvl="1" eaLnBrk="1" hangingPunct="1">
              <a:lnSpc>
                <a:spcPct val="80000"/>
              </a:lnSpc>
              <a:buFontTx/>
              <a:buNone/>
            </a:pPr>
            <a:r>
              <a:rPr lang="en-US" altLang="fr-FR" sz="2000" b="1">
                <a:solidFill>
                  <a:srgbClr val="F0F0F0"/>
                </a:solidFill>
                <a:latin typeface="Segoe UI"/>
              </a:rPr>
              <a:t>	On cherche à récupérer un document A stocké dans un répertoire B distant et le copier dans un répertoire local.</a:t>
            </a:r>
          </a:p>
          <a:p>
            <a:pPr eaLnBrk="1" hangingPunct="1">
              <a:lnSpc>
                <a:spcPct val="80000"/>
              </a:lnSpc>
            </a:pPr>
            <a:endParaRPr lang="en-US" altLang="fr-FR" sz="2000"/>
          </a:p>
          <a:p>
            <a:pPr lvl="1" eaLnBrk="1" hangingPunct="1">
              <a:lnSpc>
                <a:spcPct val="80000"/>
              </a:lnSpc>
            </a:pPr>
            <a:r>
              <a:rPr lang="en-US" altLang="fr-FR" sz="2000" b="1">
                <a:solidFill>
                  <a:srgbClr val="F0F0F0"/>
                </a:solidFill>
                <a:latin typeface="Segoe UI"/>
              </a:rPr>
              <a:t>Liste des commandes ?</a:t>
            </a:r>
          </a:p>
          <a:p>
            <a:pPr lvl="1" eaLnBrk="1" hangingPunct="1">
              <a:lnSpc>
                <a:spcPct val="80000"/>
              </a:lnSpc>
            </a:pPr>
            <a:r>
              <a:rPr lang="en-US" altLang="fr-FR" sz="2000" b="1">
                <a:solidFill>
                  <a:srgbClr val="F0F0F0"/>
                </a:solidFill>
                <a:latin typeface="Segoe UI"/>
              </a:rPr>
              <a:t>Qui conserve un état ?</a:t>
            </a:r>
          </a:p>
          <a:p>
            <a:pPr eaLnBrk="1" hangingPunct="1">
              <a:lnSpc>
                <a:spcPct val="80000"/>
              </a:lnSpc>
            </a:pPr>
            <a:endParaRPr lang="en-US" altLang="fr-FR" sz="2000"/>
          </a:p>
          <a:p>
            <a:pPr eaLnBrk="1" hangingPunct="1">
              <a:lnSpc>
                <a:spcPct val="80000"/>
              </a:lnSpc>
              <a:buFontTx/>
              <a:buNone/>
            </a:pPr>
            <a:r>
              <a:rPr lang="en-US" altLang="fr-FR" sz="2000" b="1">
                <a:solidFill>
                  <a:srgbClr val="F0F0F0"/>
                </a:solidFill>
                <a:latin typeface="Segoe UI"/>
                <a:sym typeface="Wingdings" panose="05000000000000000000" pitchFamily="2" charset="2"/>
              </a:rPr>
              <a:t> </a:t>
            </a:r>
            <a:r>
              <a:rPr lang="en-US" altLang="fr-FR" sz="2000" b="1">
                <a:solidFill>
                  <a:srgbClr val="F0F0F0"/>
                </a:solidFill>
                <a:latin typeface="Segoe UI"/>
              </a:rPr>
              <a:t>Dans ce cas, le client et le serveur doivent conserver un état.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0">
  <p:cSld>
    <p:bg>
      <p:bgPr>
        <a:solidFill>
          <a:srgbClr val="191926"/>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699C0A6-4402-2A00-DAFD-89266ED93BA6}"/>
              </a:ext>
            </a:extLst>
          </p:cNvPr>
          <p:cNvSpPr>
            <a:spLocks noGrp="1" noChangeArrowheads="1"/>
          </p:cNvSpPr>
          <p:nvPr>
            <p:ph type="title"/>
          </p:nvPr>
        </p:nvSpPr>
        <p:spPr/>
        <p:txBody>
          <a:bodyPr/>
          <a:lstStyle/>
          <a:p>
            <a:pPr eaLnBrk="1" hangingPunct="1"/>
            <a:r>
              <a:rPr lang="en-US" altLang="fr-FR" sz="2000" b="1">
                <a:solidFill>
                  <a:srgbClr val="F0F0F0"/>
                </a:solidFill>
                <a:latin typeface="Segoe UI"/>
              </a:rPr>
              <a:t>Transactions (Rappels)</a:t>
            </a:r>
          </a:p>
        </p:txBody>
      </p:sp>
      <p:sp>
        <p:nvSpPr>
          <p:cNvPr id="17411" name="Rectangle 3">
            <a:extLst>
              <a:ext uri="{FF2B5EF4-FFF2-40B4-BE49-F238E27FC236}">
                <a16:creationId xmlns:a16="http://schemas.microsoft.com/office/drawing/2014/main" id="{21B8734B-7BA8-B304-E674-2456A2EF4567}"/>
              </a:ext>
            </a:extLst>
          </p:cNvPr>
          <p:cNvSpPr>
            <a:spLocks noGrp="1" noChangeArrowheads="1"/>
          </p:cNvSpPr>
          <p:nvPr>
            <p:ph type="body" idx="1"/>
          </p:nvPr>
        </p:nvSpPr>
        <p:spPr/>
        <p:txBody>
          <a:bodyPr/>
          <a:lstStyle/>
          <a:p>
            <a:pPr eaLnBrk="1" hangingPunct="1"/>
            <a:r>
              <a:rPr lang="en-US" altLang="fr-FR" sz="2000" b="1">
                <a:solidFill>
                  <a:srgbClr val="F0F0F0"/>
                </a:solidFill>
                <a:latin typeface="Segoe UI"/>
              </a:rPr>
              <a:t>Voir cours de SGBD.</a:t>
            </a:r>
          </a:p>
          <a:p>
            <a:pPr eaLnBrk="1" hangingPunct="1">
              <a:buFontTx/>
              <a:buNone/>
            </a:pPr>
            <a:r>
              <a:rPr lang="en-US" altLang="fr-FR" sz="2000" b="1">
                <a:solidFill>
                  <a:srgbClr val="F0F0F0"/>
                </a:solidFill>
                <a:latin typeface="Segoe UI"/>
              </a:rPr>
              <a:t>	</a:t>
            </a:r>
          </a:p>
          <a:p>
            <a:pPr eaLnBrk="1" hangingPunct="1">
              <a:buFontTx/>
              <a:buNone/>
            </a:pPr>
            <a:r>
              <a:rPr lang="en-US" altLang="fr-FR" sz="2000" b="1">
                <a:solidFill>
                  <a:srgbClr val="F0F0F0"/>
                </a:solidFill>
                <a:latin typeface="Segoe UI"/>
              </a:rPr>
              <a:t>	</a:t>
            </a:r>
            <a:r>
              <a:rPr lang="en-US" altLang="fr-FR" sz="2000" b="1" i="1">
                <a:solidFill>
                  <a:srgbClr val="F0F0F0"/>
                </a:solidFill>
                <a:latin typeface="Segoe UI"/>
              </a:rPr>
              <a:t>Suite d’opérations entre 2 états cohérents de la base, entrainant possiblement l’incohérence temporaire de l’état du système.</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0">
  <p:cSld>
    <p:bg>
      <p:bgPr>
        <a:solidFill>
          <a:srgbClr val="191926"/>
        </a:soli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B07558F-554A-73F5-CF1D-ADCB39686803}"/>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ACIDité</a:t>
            </a:r>
            <a:endParaRPr lang="en-US" altLang="fr-FR"/>
          </a:p>
        </p:txBody>
      </p:sp>
      <p:sp>
        <p:nvSpPr>
          <p:cNvPr id="18435" name="Rectangle 3">
            <a:extLst>
              <a:ext uri="{FF2B5EF4-FFF2-40B4-BE49-F238E27FC236}">
                <a16:creationId xmlns:a16="http://schemas.microsoft.com/office/drawing/2014/main" id="{8AEC6C3F-4127-68C7-BF9B-92122234A370}"/>
              </a:ext>
            </a:extLst>
          </p:cNvPr>
          <p:cNvSpPr>
            <a:spLocks noGrp="1" noChangeArrowheads="1"/>
          </p:cNvSpPr>
          <p:nvPr>
            <p:ph type="body" idx="1"/>
          </p:nvPr>
        </p:nvSpPr>
        <p:spPr/>
        <p:txBody>
          <a:bodyPr/>
          <a:lstStyle/>
          <a:p>
            <a:pPr eaLnBrk="1" hangingPunct="1">
              <a:lnSpc>
                <a:spcPct val="80000"/>
              </a:lnSpc>
              <a:buFontTx/>
              <a:buNone/>
            </a:pPr>
            <a:endParaRPr lang="en-US" altLang="fr-FR" sz="2400"/>
          </a:p>
          <a:p>
            <a:pPr eaLnBrk="1" hangingPunct="1">
              <a:lnSpc>
                <a:spcPct val="80000"/>
              </a:lnSpc>
            </a:pPr>
            <a:r>
              <a:rPr lang="en-US" altLang="fr-FR" sz="2000" b="1">
                <a:solidFill>
                  <a:srgbClr val="F0F0F0"/>
                </a:solidFill>
                <a:latin typeface="Segoe UI"/>
              </a:rPr>
              <a:t>atomique : la suite d’opérations est indivisible, en cas d’échec en cours d’une des opérations, la suite d’opérations doit être complètement annulée (rollback).</a:t>
            </a:r>
          </a:p>
          <a:p>
            <a:pPr eaLnBrk="1" hangingPunct="1">
              <a:lnSpc>
                <a:spcPct val="80000"/>
              </a:lnSpc>
            </a:pPr>
            <a:r>
              <a:rPr lang="en-US" altLang="fr-FR" sz="2000" b="1">
                <a:solidFill>
                  <a:srgbClr val="F0F0F0"/>
                </a:solidFill>
                <a:latin typeface="Segoe UI"/>
              </a:rPr>
              <a:t>cohérente : l’état de la ressource à la fin de la transaction doit être cohérent sans pour autant que chaque opération durant la transaction donne un contenu cohérent.</a:t>
            </a:r>
          </a:p>
          <a:p>
            <a:pPr eaLnBrk="1" hangingPunct="1">
              <a:lnSpc>
                <a:spcPct val="80000"/>
              </a:lnSpc>
            </a:pPr>
            <a:r>
              <a:rPr lang="en-US" altLang="fr-FR" sz="2000" b="1">
                <a:solidFill>
                  <a:srgbClr val="F0F0F0"/>
                </a:solidFill>
                <a:latin typeface="Segoe UI"/>
              </a:rPr>
              <a:t>isolée : lorsque deux transactions A et B sont exécutées en même temps, les modifications effectuées par A ne sont ni visibles par B, ni modifiables par B tant que la transaction A n’est pas terminée et validée (commit).</a:t>
            </a:r>
          </a:p>
          <a:p>
            <a:pPr eaLnBrk="1" hangingPunct="1">
              <a:lnSpc>
                <a:spcPct val="80000"/>
              </a:lnSpc>
            </a:pPr>
            <a:r>
              <a:rPr lang="en-US" altLang="fr-FR" sz="2000" b="1">
                <a:solidFill>
                  <a:srgbClr val="F0F0F0"/>
                </a:solidFill>
                <a:latin typeface="Segoe UI"/>
              </a:rPr>
              <a:t>durable : Une fois validé, l’état doit être permanent (impossibilité de rollback)</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0">
  <p:cSld>
    <p:bg>
      <p:bgPr>
        <a:solidFill>
          <a:srgbClr val="191926"/>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BF34F50-92BC-630F-167A-797F9D6517C1}"/>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Service Web = Serveur sans état</a:t>
            </a:r>
            <a:endParaRPr lang="en-US" altLang="fr-FR" sz="4000"/>
          </a:p>
        </p:txBody>
      </p:sp>
      <p:sp>
        <p:nvSpPr>
          <p:cNvPr id="19459" name="Rectangle 3">
            <a:extLst>
              <a:ext uri="{FF2B5EF4-FFF2-40B4-BE49-F238E27FC236}">
                <a16:creationId xmlns:a16="http://schemas.microsoft.com/office/drawing/2014/main" id="{CBF47E05-0265-4949-FA87-066959503E52}"/>
              </a:ext>
            </a:extLst>
          </p:cNvPr>
          <p:cNvSpPr>
            <a:spLocks noGrp="1" noChangeArrowheads="1"/>
          </p:cNvSpPr>
          <p:nvPr>
            <p:ph type="body" idx="1"/>
          </p:nvPr>
        </p:nvSpPr>
        <p:spPr/>
        <p:txBody>
          <a:bodyPr/>
          <a:lstStyle/>
          <a:p>
            <a:pPr eaLnBrk="1" hangingPunct="1">
              <a:lnSpc>
                <a:spcPct val="90000"/>
              </a:lnSpc>
            </a:pPr>
            <a:r>
              <a:rPr lang="en-US" altLang="fr-FR" sz="2000" b="1">
                <a:solidFill>
                  <a:srgbClr val="F0F0F0"/>
                </a:solidFill>
                <a:latin typeface="Segoe UI"/>
              </a:rPr>
              <a:t>Serveur sans état : </a:t>
            </a:r>
          </a:p>
          <a:p>
            <a:pPr lvl="1" eaLnBrk="1" hangingPunct="1">
              <a:lnSpc>
                <a:spcPct val="90000"/>
              </a:lnSpc>
              <a:buFontTx/>
              <a:buNone/>
            </a:pPr>
            <a:r>
              <a:rPr lang="en-US" altLang="fr-FR" sz="2000" b="1">
                <a:solidFill>
                  <a:srgbClr val="F0F0F0"/>
                </a:solidFill>
                <a:latin typeface="Segoe UI"/>
              </a:rPr>
              <a:t>	serveur qui ne garde aucune trace des opérations passées d’un client donné pour répondre à ces requêtes.</a:t>
            </a:r>
          </a:p>
          <a:p>
            <a:pPr lvl="1" eaLnBrk="1" hangingPunct="1">
              <a:lnSpc>
                <a:spcPct val="90000"/>
              </a:lnSpc>
              <a:buFontTx/>
              <a:buNone/>
            </a:pPr>
            <a:endParaRPr lang="en-US" altLang="fr-FR" sz="2000"/>
          </a:p>
          <a:p>
            <a:pPr eaLnBrk="1" hangingPunct="1">
              <a:lnSpc>
                <a:spcPct val="90000"/>
              </a:lnSpc>
            </a:pPr>
            <a:r>
              <a:rPr lang="en-US" altLang="fr-FR" sz="2000" b="1">
                <a:solidFill>
                  <a:srgbClr val="F0F0F0"/>
                </a:solidFill>
                <a:latin typeface="Segoe UI"/>
              </a:rPr>
              <a:t>Nota : </a:t>
            </a:r>
          </a:p>
          <a:p>
            <a:pPr lvl="1" eaLnBrk="1" hangingPunct="1">
              <a:lnSpc>
                <a:spcPct val="90000"/>
              </a:lnSpc>
              <a:buFontTx/>
              <a:buNone/>
            </a:pPr>
            <a:r>
              <a:rPr lang="en-US" altLang="fr-FR" sz="2000" b="1">
                <a:solidFill>
                  <a:srgbClr val="F0F0F0"/>
                </a:solidFill>
                <a:latin typeface="Segoe UI"/>
              </a:rPr>
              <a:t>	on peut avoir similairement des clients sans états.</a:t>
            </a:r>
          </a:p>
          <a:p>
            <a:pPr eaLnBrk="1" hangingPunct="1">
              <a:lnSpc>
                <a:spcPct val="90000"/>
              </a:lnSpc>
            </a:pPr>
            <a:endParaRPr lang="en-US" altLang="fr-FR" sz="2400"/>
          </a:p>
          <a:p>
            <a:pPr eaLnBrk="1" hangingPunct="1">
              <a:lnSpc>
                <a:spcPct val="90000"/>
              </a:lnSpc>
            </a:pPr>
            <a:r>
              <a:rPr lang="en-US" altLang="fr-FR" sz="2000" b="1">
                <a:solidFill>
                  <a:srgbClr val="F0F0F0"/>
                </a:solidFill>
                <a:latin typeface="Segoe UI"/>
              </a:rPr>
              <a:t>Implique :</a:t>
            </a:r>
          </a:p>
          <a:p>
            <a:pPr lvl="1" eaLnBrk="1" hangingPunct="1">
              <a:lnSpc>
                <a:spcPct val="90000"/>
              </a:lnSpc>
            </a:pPr>
            <a:r>
              <a:rPr lang="en-US" altLang="fr-FR" sz="2000" b="1">
                <a:solidFill>
                  <a:srgbClr val="F0F0F0"/>
                </a:solidFill>
                <a:latin typeface="Segoe UI"/>
              </a:rPr>
              <a:t>Absence de transactions</a:t>
            </a:r>
          </a:p>
          <a:p>
            <a:pPr lvl="1" eaLnBrk="1" hangingPunct="1">
              <a:lnSpc>
                <a:spcPct val="90000"/>
              </a:lnSpc>
            </a:pPr>
            <a:r>
              <a:rPr lang="en-US" altLang="fr-FR" sz="2000" b="1">
                <a:solidFill>
                  <a:srgbClr val="F0F0F0"/>
                </a:solidFill>
                <a:latin typeface="Segoe UI"/>
              </a:rPr>
              <a:t>Opérations atomiques</a:t>
            </a:r>
          </a:p>
          <a:p>
            <a:pPr lvl="1" eaLnBrk="1" hangingPunct="1">
              <a:lnSpc>
                <a:spcPct val="90000"/>
              </a:lnSpc>
            </a:pPr>
            <a:r>
              <a:rPr lang="en-US" altLang="fr-FR" sz="2000" b="1">
                <a:solidFill>
                  <a:srgbClr val="F0F0F0"/>
                </a:solidFill>
                <a:latin typeface="Segoe UI"/>
              </a:rPr>
              <a:t>On peut mettre en place des systèmes où le client est sans état, où le serveur est sans état, où les 2 sont sans état.</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0">
  <p:cSld>
    <p:bg>
      <p:bgPr>
        <a:solidFill>
          <a:srgbClr val="191926"/>
        </a:solid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8860ABB-BC98-8A93-ADA0-ECF100491886}"/>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Exemple</a:t>
            </a:r>
            <a:endParaRPr lang="en-US" altLang="fr-FR"/>
          </a:p>
        </p:txBody>
      </p:sp>
      <p:sp>
        <p:nvSpPr>
          <p:cNvPr id="20483" name="Rectangle 3">
            <a:extLst>
              <a:ext uri="{FF2B5EF4-FFF2-40B4-BE49-F238E27FC236}">
                <a16:creationId xmlns:a16="http://schemas.microsoft.com/office/drawing/2014/main" id="{80876AD1-0656-1629-627F-D2D8D00EA810}"/>
              </a:ext>
            </a:extLst>
          </p:cNvPr>
          <p:cNvSpPr>
            <a:spLocks noGrp="1" noChangeArrowheads="1"/>
          </p:cNvSpPr>
          <p:nvPr>
            <p:ph type="body" idx="1"/>
          </p:nvPr>
        </p:nvSpPr>
        <p:spPr/>
        <p:txBody>
          <a:bodyPr/>
          <a:lstStyle/>
          <a:p>
            <a:pPr eaLnBrk="1" hangingPunct="1">
              <a:lnSpc>
                <a:spcPct val="90000"/>
              </a:lnSpc>
              <a:buFontTx/>
              <a:buNone/>
            </a:pPr>
            <a:r>
              <a:rPr lang="en-US" altLang="fr-FR" sz="2000" b="1">
                <a:solidFill>
                  <a:srgbClr val="F0F0F0"/>
                </a:solidFill>
                <a:latin typeface="Segoe UI"/>
              </a:rPr>
              <a:t>	Parcours par HTTP sans état</a:t>
            </a:r>
          </a:p>
          <a:p>
            <a:pPr eaLnBrk="1" hangingPunct="1">
              <a:lnSpc>
                <a:spcPct val="90000"/>
              </a:lnSpc>
              <a:buFontTx/>
              <a:buNone/>
            </a:pPr>
            <a:r>
              <a:rPr lang="en-US" altLang="fr-FR" sz="2000" b="1">
                <a:solidFill>
                  <a:srgbClr val="F0F0F0"/>
                </a:solidFill>
                <a:latin typeface="Segoe UI"/>
              </a:rPr>
              <a:t>	On cherche à récupérer un document A stocké dans un répertoire B distant et le copier dans un répertoire local.</a:t>
            </a:r>
          </a:p>
          <a:p>
            <a:pPr lvl="1" eaLnBrk="1" hangingPunct="1">
              <a:lnSpc>
                <a:spcPct val="90000"/>
              </a:lnSpc>
            </a:pPr>
            <a:r>
              <a:rPr lang="en-US" altLang="fr-FR" sz="2000" b="1">
                <a:solidFill>
                  <a:srgbClr val="F0F0F0"/>
                </a:solidFill>
                <a:latin typeface="Segoe UI"/>
              </a:rPr>
              <a:t>Liste des commandes ?</a:t>
            </a:r>
          </a:p>
          <a:p>
            <a:pPr lvl="1" eaLnBrk="1" hangingPunct="1">
              <a:lnSpc>
                <a:spcPct val="90000"/>
              </a:lnSpc>
            </a:pPr>
            <a:r>
              <a:rPr lang="en-US" altLang="fr-FR" sz="2000" b="1">
                <a:solidFill>
                  <a:srgbClr val="F0F0F0"/>
                </a:solidFill>
                <a:latin typeface="Segoe UI"/>
              </a:rPr>
              <a:t>Qui conserve un état ?</a:t>
            </a:r>
          </a:p>
          <a:p>
            <a:pPr eaLnBrk="1" hangingPunct="1">
              <a:lnSpc>
                <a:spcPct val="90000"/>
              </a:lnSpc>
            </a:pPr>
            <a:endParaRPr lang="en-US" altLang="fr-FR"/>
          </a:p>
          <a:p>
            <a:pPr eaLnBrk="1" hangingPunct="1">
              <a:lnSpc>
                <a:spcPct val="90000"/>
              </a:lnSpc>
              <a:buFontTx/>
              <a:buNone/>
            </a:pPr>
            <a:r>
              <a:rPr lang="en-US" altLang="fr-FR" sz="2000" b="1">
                <a:solidFill>
                  <a:srgbClr val="F0F0F0"/>
                </a:solidFill>
                <a:latin typeface="Segoe UI"/>
                <a:sym typeface="Wingdings" panose="05000000000000000000" pitchFamily="2" charset="2"/>
              </a:rPr>
              <a:t></a:t>
            </a:r>
            <a:r>
              <a:rPr lang="en-US" altLang="fr-FR" sz="2000" b="1">
                <a:solidFill>
                  <a:srgbClr val="F0F0F0"/>
                </a:solidFill>
                <a:latin typeface="Segoe UI"/>
              </a:rPr>
              <a:t>On peut réaliser un système où l’on a pas d’état.</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91926"/>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EDDF45D-E9CA-1E5D-5079-D30666DEFA8A}"/>
              </a:ext>
            </a:extLst>
          </p:cNvPr>
          <p:cNvSpPr>
            <a:spLocks noGrp="1" noChangeArrowheads="1"/>
          </p:cNvSpPr>
          <p:nvPr>
            <p:ph type="title"/>
          </p:nvPr>
        </p:nvSpPr>
        <p:spPr/>
        <p:txBody>
          <a:bodyPr/>
          <a:lstStyle/>
          <a:p>
            <a:pPr eaLnBrk="1" hangingPunct="1"/>
            <a:r>
              <a:rPr lang="fr-FR" altLang="fr-FR" sz="2000" b="1">
                <a:solidFill>
                  <a:srgbClr val="F0F0F0"/>
                </a:solidFill>
                <a:latin typeface="Segoe UI"/>
              </a:rPr>
              <a:t>Style Architectural REST</a:t>
            </a:r>
            <a:endParaRPr lang="en-US" altLang="fr-FR"/>
          </a:p>
        </p:txBody>
      </p:sp>
      <p:sp>
        <p:nvSpPr>
          <p:cNvPr id="21507" name="Rectangle 3">
            <a:extLst>
              <a:ext uri="{FF2B5EF4-FFF2-40B4-BE49-F238E27FC236}">
                <a16:creationId xmlns:a16="http://schemas.microsoft.com/office/drawing/2014/main" id="{A4C52B0A-1D5C-D3E0-CA26-06624F0D43E9}"/>
              </a:ext>
            </a:extLst>
          </p:cNvPr>
          <p:cNvSpPr>
            <a:spLocks noGrp="1" noChangeArrowheads="1"/>
          </p:cNvSpPr>
          <p:nvPr>
            <p:ph type="body" idx="1"/>
          </p:nvPr>
        </p:nvSpPr>
        <p:spPr/>
        <p:txBody>
          <a:bodyPr/>
          <a:lstStyle/>
          <a:p>
            <a:pPr eaLnBrk="1" hangingPunct="1">
              <a:lnSpc>
                <a:spcPct val="80000"/>
              </a:lnSpc>
              <a:buFontTx/>
              <a:buNone/>
            </a:pPr>
            <a:r>
              <a:rPr lang="en-US" altLang="fr-FR" sz="2000" b="1">
                <a:solidFill>
                  <a:srgbClr val="F0F0F0"/>
                </a:solidFill>
                <a:latin typeface="Segoe UI"/>
              </a:rPr>
              <a:t>	REST est un style architectural : ce n’est pas une norme, ni un protocole, mais un ensemble de recommandations sur comment concevoir son système. Après un choix architectural on ne sait pas :</a:t>
            </a:r>
          </a:p>
          <a:p>
            <a:pPr lvl="1" eaLnBrk="1" hangingPunct="1">
              <a:lnSpc>
                <a:spcPct val="80000"/>
              </a:lnSpc>
            </a:pPr>
            <a:r>
              <a:rPr lang="en-US" altLang="fr-FR" sz="2000" b="1">
                <a:solidFill>
                  <a:srgbClr val="F0F0F0"/>
                </a:solidFill>
                <a:latin typeface="Segoe UI"/>
              </a:rPr>
              <a:t>Quels composants logiciels vont permettre une implémentation (Serveur Apache ? IIS ?)</a:t>
            </a:r>
          </a:p>
          <a:p>
            <a:pPr lvl="1" eaLnBrk="1" hangingPunct="1">
              <a:lnSpc>
                <a:spcPct val="80000"/>
              </a:lnSpc>
            </a:pPr>
            <a:r>
              <a:rPr lang="en-US" altLang="fr-FR" sz="2000" b="1">
                <a:solidFill>
                  <a:srgbClr val="F0F0F0"/>
                </a:solidFill>
                <a:latin typeface="Segoe UI"/>
              </a:rPr>
              <a:t>Ni le langage (C++ ? Java ?)</a:t>
            </a:r>
          </a:p>
          <a:p>
            <a:pPr lvl="1" eaLnBrk="1" hangingPunct="1">
              <a:lnSpc>
                <a:spcPct val="80000"/>
              </a:lnSpc>
            </a:pPr>
            <a:r>
              <a:rPr lang="en-US" altLang="fr-FR" sz="2000" b="1">
                <a:solidFill>
                  <a:srgbClr val="F0F0F0"/>
                </a:solidFill>
                <a:latin typeface="Segoe UI"/>
              </a:rPr>
              <a:t>Ni le format des messages (binaire ? XML?)</a:t>
            </a:r>
          </a:p>
          <a:p>
            <a:pPr lvl="1" eaLnBrk="1" hangingPunct="1">
              <a:lnSpc>
                <a:spcPct val="80000"/>
              </a:lnSpc>
            </a:pPr>
            <a:r>
              <a:rPr lang="en-US" altLang="fr-FR" sz="2000" b="1">
                <a:solidFill>
                  <a:srgbClr val="F0F0F0"/>
                </a:solidFill>
                <a:latin typeface="Segoe UI"/>
              </a:rPr>
              <a:t>Ni les protocoles (HTTP ? CORBA?)</a:t>
            </a:r>
          </a:p>
          <a:p>
            <a:pPr eaLnBrk="1" hangingPunct="1">
              <a:lnSpc>
                <a:spcPct val="80000"/>
              </a:lnSpc>
              <a:buFontTx/>
              <a:buNone/>
            </a:pPr>
            <a:r>
              <a:rPr lang="en-US" altLang="fr-FR" sz="2000" b="1">
                <a:solidFill>
                  <a:srgbClr val="F0F0F0"/>
                </a:solidFill>
                <a:latin typeface="Segoe UI"/>
              </a:rPr>
              <a:t>	Mais on connait :</a:t>
            </a:r>
          </a:p>
          <a:p>
            <a:pPr lvl="1" eaLnBrk="1" hangingPunct="1">
              <a:lnSpc>
                <a:spcPct val="80000"/>
              </a:lnSpc>
            </a:pPr>
            <a:r>
              <a:rPr lang="en-US" altLang="fr-FR" sz="2000" b="1">
                <a:solidFill>
                  <a:srgbClr val="F0F0F0"/>
                </a:solidFill>
                <a:latin typeface="Segoe UI"/>
              </a:rPr>
              <a:t>Le type de composant nécessaire</a:t>
            </a:r>
          </a:p>
          <a:p>
            <a:pPr lvl="1" eaLnBrk="1" hangingPunct="1">
              <a:lnSpc>
                <a:spcPct val="80000"/>
              </a:lnSpc>
            </a:pPr>
            <a:r>
              <a:rPr lang="en-US" altLang="fr-FR" sz="2000" b="1">
                <a:solidFill>
                  <a:srgbClr val="F0F0F0"/>
                </a:solidFill>
                <a:latin typeface="Segoe UI"/>
              </a:rPr>
              <a:t>Les langages les plus faciles pour les réaliser</a:t>
            </a:r>
          </a:p>
          <a:p>
            <a:pPr lvl="1" eaLnBrk="1" hangingPunct="1">
              <a:lnSpc>
                <a:spcPct val="80000"/>
              </a:lnSpc>
            </a:pPr>
            <a:r>
              <a:rPr lang="en-US" altLang="fr-FR" sz="2000" b="1">
                <a:solidFill>
                  <a:srgbClr val="F0F0F0"/>
                </a:solidFill>
                <a:latin typeface="Segoe UI"/>
              </a:rPr>
              <a:t>Les formats les plus adaptés</a:t>
            </a:r>
          </a:p>
          <a:p>
            <a:pPr lvl="1" eaLnBrk="1" hangingPunct="1">
              <a:lnSpc>
                <a:spcPct val="80000"/>
              </a:lnSpc>
            </a:pPr>
            <a:r>
              <a:rPr lang="en-US" altLang="fr-FR" sz="2000" b="1">
                <a:solidFill>
                  <a:srgbClr val="F0F0F0"/>
                </a:solidFill>
                <a:latin typeface="Segoe UI"/>
              </a:rPr>
              <a:t>Les protocoles les plus adaptés</a:t>
            </a:r>
          </a:p>
        </p:txBody>
      </p:sp>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3481</TotalTime>
  <Words>3140</Words>
  <Application>Microsoft Office PowerPoint</Application>
  <PresentationFormat>Affichage à l'écran (4:3)</PresentationFormat>
  <Paragraphs>303</Paragraphs>
  <Slides>39</Slides>
  <Notes>0</Notes>
  <HiddenSlides>5</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39</vt:i4>
      </vt:variant>
    </vt:vector>
  </HeadingPairs>
  <TitlesOfParts>
    <vt:vector size="42" baseType="lpstr">
      <vt:lpstr>Arial</vt:lpstr>
      <vt:lpstr>Segoe UI</vt:lpstr>
      <vt:lpstr>Modèle par défaut</vt:lpstr>
      <vt:lpstr>Web Services REST avec Java et Restlet</vt:lpstr>
      <vt:lpstr>But du cours</vt:lpstr>
      <vt:lpstr>Cours</vt:lpstr>
      <vt:lpstr>Client/serveur, notions d’état et transaction, style architecturaux</vt:lpstr>
      <vt:lpstr>Transactions (Rappels)</vt:lpstr>
      <vt:lpstr>ACIDité</vt:lpstr>
      <vt:lpstr>Service Web = Serveur sans état</vt:lpstr>
      <vt:lpstr>Exemple</vt:lpstr>
      <vt:lpstr>Style Architectural REST</vt:lpstr>
      <vt:lpstr>Orientation resources, services ou objet</vt:lpstr>
      <vt:lpstr>Orientation resources, services ou objet</vt:lpstr>
      <vt:lpstr>REST = basé sur HTTP</vt:lpstr>
      <vt:lpstr>Méthodes HTTP</vt:lpstr>
      <vt:lpstr>Méthodes HTTP</vt:lpstr>
      <vt:lpstr>Une critique de SOAP / WSDL</vt:lpstr>
      <vt:lpstr>WSDL</vt:lpstr>
      <vt:lpstr>Et REST ?</vt:lpstr>
      <vt:lpstr>Principes de REST</vt:lpstr>
      <vt:lpstr>Client/Serveur</vt:lpstr>
      <vt:lpstr>Sans Etat</vt:lpstr>
      <vt:lpstr>Cache</vt:lpstr>
      <vt:lpstr>Interface uniforme</vt:lpstr>
      <vt:lpstr>Système en couches</vt:lpstr>
      <vt:lpstr>Code à la demande</vt:lpstr>
      <vt:lpstr>Client REST</vt:lpstr>
      <vt:lpstr>Rôle du client</vt:lpstr>
      <vt:lpstr>Composants</vt:lpstr>
      <vt:lpstr>API REST</vt:lpstr>
      <vt:lpstr>XML vs JSON</vt:lpstr>
      <vt:lpstr>REST = Adopté ?</vt:lpstr>
      <vt:lpstr>Exemple de web service avec REST</vt:lpstr>
      <vt:lpstr>Sécurité</vt:lpstr>
      <vt:lpstr>Techniques</vt:lpstr>
      <vt:lpstr>Vulnérabilité : Cross Site Request Forgery</vt:lpstr>
      <vt:lpstr>Risques</vt:lpstr>
      <vt:lpstr>Oauth</vt:lpstr>
      <vt:lpstr>Différents types de fonctionnement</vt:lpstr>
      <vt:lpstr>Principe de fonctionnement</vt:lpstr>
      <vt:lpstr>Principe de la délégation</vt:lpstr>
    </vt:vector>
  </TitlesOfParts>
  <Company>University of Versailles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Services REST avec Java et Restlet</dc:title>
  <dc:creator>Benjamin NGUYEN</dc:creator>
  <cp:lastModifiedBy>Jacques  FAVOREL</cp:lastModifiedBy>
  <cp:revision>18</cp:revision>
  <dcterms:created xsi:type="dcterms:W3CDTF">2015-05-10T12:25:08Z</dcterms:created>
  <dcterms:modified xsi:type="dcterms:W3CDTF">2025-04-08T14:59:31Z</dcterms:modified>
</cp:coreProperties>
</file>